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2.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3.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Lato" panose="020F0502020204030203" pitchFamily="34" charset="0"/>
      <p:regular r:id="rId16"/>
      <p:bold r:id="rId17"/>
      <p:italic r:id="rId18"/>
      <p:boldItalic r:id="rId19"/>
    </p:embeddedFont>
    <p:embeddedFont>
      <p:font typeface="Raleway" pitchFamily="2" charset="77"/>
      <p:regular r:id="rId20"/>
      <p:bold r:id="rId21"/>
      <p:italic r:id="rId22"/>
      <p:boldItalic r:id="rId23"/>
    </p:embeddedFont>
    <p:embeddedFont>
      <p:font typeface="Roboto" panose="02000000000000000000" pitchFamily="2" charset="0"/>
      <p:regular r:id="rId24"/>
      <p:bold r:id="rId25"/>
      <p:italic r:id="rId26"/>
      <p:boldItalic r:id="rId27"/>
    </p:embeddedFont>
    <p:embeddedFont>
      <p:font typeface="Spectral" panose="02020502060000000000" pitchFamily="18" charset="77"/>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chele Masciavè" initials="" lastIdx="1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p:cViewPr varScale="1">
        <p:scale>
          <a:sx n="138" d="100"/>
          <a:sy n="138" d="100"/>
        </p:scale>
        <p:origin x="88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heme" Target="theme/theme1.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1-12-04T11:50:23.985" idx="2">
    <p:pos x="6000" y="0"/>
    <p:text>out-of-distribution data detection in HIGH DIMENTIONAL SPACE is a hot topic and the literature is plenty of articles presenting their "score function" that can mitigate the softmax effects.</p:text>
  </p:cm>
  <p:cm authorId="0" dt="2021-12-06T10:48:11.325" idx="1">
    <p:pos x="6000" y="0"/>
    <p:text>These over-confident predictions are frequently produced by SoftMax layers, because softmax scores are computed with the fast-growing exponential function.</p:text>
  </p:cm>
  <p:cm authorId="0" dt="2021-12-06T10:48:11.325" idx="3">
    <p:pos x="6000" y="0"/>
    <p:text>Define an acceptance score function S(x) that determines whether the input belongs to the training data distribution according to a threshold δ</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21-12-02T19:03:20.062" idx="5">
    <p:pos x="6000" y="0"/>
    <p:text>For T-&gt;inf → e^0=1 → 1/N → uniform distribution = the larger T is, the larger the entropy</p:text>
  </p:cm>
  <p:cm authorId="0" dt="2021-12-02T19:05:40.643" idx="7">
    <p:pos x="6000" y="0"/>
    <p:text>After TS OOD data maximum SoftMax score would concentrate towards 1/N (mathematical and empirical explanation).</p:text>
  </p:cm>
  <p:cm authorId="0" dt="2021-12-02T23:04:25.855" idx="8">
    <p:pos x="6000" y="0"/>
    <p:text>compute maximum calibrated probability and we threshold on it.</p:text>
  </p:cm>
  <p:cm authorId="0" dt="2021-12-03T08:47:51.877" idx="6">
    <p:pos x="6000" y="0"/>
    <p:text>ODIN finds that TS has the ability of separating pin and pout! Infect, a good manipulation of temperature T can push the softmax scores of in- and out-of-distribution images further apart from each other</p:text>
  </p:cm>
  <p:cm authorId="0" dt="2021-12-03T09:03:59.815" idx="9">
    <p:pos x="6000" y="0"/>
    <p:text>Their aim was to increase SoftMax score if any given input x for the predicted class. It turns out that the perturbation effect on in-distribution images was stronger wrt OOD data, making their distribution more separable!!!</p:text>
  </p:cm>
  <p:cm authorId="0" dt="2021-12-03T09:13:44.939" idx="10">
    <p:pos x="6000" y="0"/>
    <p:text>Before feeding the image x into the neural network, they preprocess the input by adding small perturbations.
where the parameter ε can be interpreted as the perturbation magnitude. The goal is increasing the softmax score of any given input. Infect, as you can see in the figure, the perturbation can have stronger effect on the in- distribution images than that on out-of-distribution images, making them more separable. Note that the perturbations can be easily computed by back-propagating the gradient of the cross-entropy loss w.r.t the input.</p:text>
  </p:cm>
  <p:cm authorId="0" dt="2021-12-03T10:30:00.982" idx="4">
    <p:pos x="6000" y="0"/>
    <p:text>Since softmax tends to produce overconfident results, TS helps to spread the weights over other classes</p:text>
  </p:cm>
  <p:cm authorId="0" dt="2021-12-03T10:30:00.982" idx="11">
    <p:pos x="6000" y="0"/>
    <p:text>EXTRA:
It is also worth noting that using a very large ε can lead to performance degradation, as seen in Figure 4. This is likely due to the fact that the second and higher order terms in the Taylor expansion are no longer insignificant when the perturbation magnitude is too large.</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21-12-06T22:15:37.682" idx="12">
    <p:pos x="6000" y="0"/>
    <p:text>We show an overall comparison for methods that train without OoD data in Ta- ble 1 with 8 OoD benchmark datasets. The ODIN* and Ma- halanobis* are significantly better than the baseline, while DeConf-C* still outperforms them with a significant mar- gin. These results clearly show that learning OoD detection without OoD data is feasible.</p:text>
  </p:cm>
</p: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060a2e9b0b_0_1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060a2e9b0b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f88252dc4_0_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106adf7aa1d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106adf7aa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04f7c3465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04f7c3465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060a2e9b0b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060a2e9b0b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05c0f17cde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05c0f17cd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05c0f17cde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05c0f17cd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060a2e9b0b_0_5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060a2e9b0b_0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1f88252dc4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03a959a4c4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03a959a4c4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1060a2e9b0b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1060a2e9b0b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060a2e9b0b_0_37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060a2e9b0b_0_3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600">
                <a:latin typeface="Raleway"/>
                <a:ea typeface="Raleway"/>
                <a:cs typeface="Raleway"/>
                <a:sym typeface="Raleway"/>
              </a:rPr>
              <a:t>Riservato</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600" b="1">
                <a:latin typeface="Raleway"/>
                <a:ea typeface="Raleway"/>
                <a:cs typeface="Raleway"/>
                <a:sym typeface="Raleway"/>
              </a:rPr>
              <a:t>Nome</a:t>
            </a:r>
            <a:r>
              <a:rPr lang="it" sz="600">
                <a:latin typeface="Raleway"/>
                <a:ea typeface="Raleway"/>
                <a:cs typeface="Raleway"/>
                <a:sym typeface="Raleway"/>
              </a:rPr>
              <a:t> personalizzato </a:t>
            </a:r>
            <a:r>
              <a:rPr lang="it" sz="600" b="1">
                <a:latin typeface="Raleway"/>
                <a:ea typeface="Raleway"/>
                <a:cs typeface="Raleway"/>
                <a:sym typeface="Raleway"/>
              </a:rPr>
              <a:t>dell'azienda</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t" sz="600">
                <a:latin typeface="Raleway"/>
                <a:ea typeface="Raleway"/>
                <a:cs typeface="Raleway"/>
                <a:sym typeface="Raleway"/>
              </a:rPr>
              <a:t>Versione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t"/>
              <a:t>‹N›</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1600"/>
              </a:spcBef>
              <a:spcAft>
                <a:spcPts val="0"/>
              </a:spcAft>
              <a:buClr>
                <a:schemeClr val="lt1"/>
              </a:buClr>
              <a:buSzPts val="1100"/>
              <a:buChar char="○"/>
              <a:defRPr>
                <a:solidFill>
                  <a:schemeClr val="lt1"/>
                </a:solidFill>
              </a:defRPr>
            </a:lvl2pPr>
            <a:lvl3pPr marL="1371600" lvl="2" indent="-298450" rtl="0">
              <a:spcBef>
                <a:spcPts val="1600"/>
              </a:spcBef>
              <a:spcAft>
                <a:spcPts val="0"/>
              </a:spcAft>
              <a:buClr>
                <a:schemeClr val="lt1"/>
              </a:buClr>
              <a:buSzPts val="1100"/>
              <a:buChar char="■"/>
              <a:defRPr>
                <a:solidFill>
                  <a:schemeClr val="lt1"/>
                </a:solidFill>
              </a:defRPr>
            </a:lvl3pPr>
            <a:lvl4pPr marL="1828800" lvl="3" indent="-298450" rtl="0">
              <a:spcBef>
                <a:spcPts val="1600"/>
              </a:spcBef>
              <a:spcAft>
                <a:spcPts val="0"/>
              </a:spcAft>
              <a:buClr>
                <a:schemeClr val="lt1"/>
              </a:buClr>
              <a:buSzPts val="1100"/>
              <a:buChar char="●"/>
              <a:defRPr>
                <a:solidFill>
                  <a:schemeClr val="lt1"/>
                </a:solidFill>
              </a:defRPr>
            </a:lvl4pPr>
            <a:lvl5pPr marL="2286000" lvl="4" indent="-298450" rtl="0">
              <a:spcBef>
                <a:spcPts val="1600"/>
              </a:spcBef>
              <a:spcAft>
                <a:spcPts val="0"/>
              </a:spcAft>
              <a:buClr>
                <a:schemeClr val="lt1"/>
              </a:buClr>
              <a:buSzPts val="1100"/>
              <a:buChar char="○"/>
              <a:defRPr>
                <a:solidFill>
                  <a:schemeClr val="lt1"/>
                </a:solidFill>
              </a:defRPr>
            </a:lvl5pPr>
            <a:lvl6pPr marL="2743200" lvl="5" indent="-298450" rtl="0">
              <a:spcBef>
                <a:spcPts val="1600"/>
              </a:spcBef>
              <a:spcAft>
                <a:spcPts val="0"/>
              </a:spcAft>
              <a:buClr>
                <a:schemeClr val="lt1"/>
              </a:buClr>
              <a:buSzPts val="1100"/>
              <a:buChar char="■"/>
              <a:defRPr>
                <a:solidFill>
                  <a:schemeClr val="lt1"/>
                </a:solidFill>
              </a:defRPr>
            </a:lvl6pPr>
            <a:lvl7pPr marL="3200400" lvl="6" indent="-298450" rtl="0">
              <a:spcBef>
                <a:spcPts val="1600"/>
              </a:spcBef>
              <a:spcAft>
                <a:spcPts val="0"/>
              </a:spcAft>
              <a:buClr>
                <a:schemeClr val="lt1"/>
              </a:buClr>
              <a:buSzPts val="1100"/>
              <a:buChar char="●"/>
              <a:defRPr>
                <a:solidFill>
                  <a:schemeClr val="lt1"/>
                </a:solidFill>
              </a:defRPr>
            </a:lvl7pPr>
            <a:lvl8pPr marL="3657600" lvl="7" indent="-298450" rtl="0">
              <a:spcBef>
                <a:spcPts val="1600"/>
              </a:spcBef>
              <a:spcAft>
                <a:spcPts val="0"/>
              </a:spcAft>
              <a:buClr>
                <a:schemeClr val="lt1"/>
              </a:buClr>
              <a:buSzPts val="1100"/>
              <a:buChar char="○"/>
              <a:defRPr>
                <a:solidFill>
                  <a:schemeClr val="lt1"/>
                </a:solidFill>
              </a:defRPr>
            </a:lvl8pPr>
            <a:lvl9pPr marL="4114800" lvl="8" indent="-298450" rtl="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t"/>
              <a:t>‹N›</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t"/>
              <a:t>‹N›</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600">
                <a:solidFill>
                  <a:srgbClr val="FFFFFF"/>
                </a:solidFill>
                <a:latin typeface="Raleway"/>
                <a:ea typeface="Raleway"/>
                <a:cs typeface="Raleway"/>
                <a:sym typeface="Raleway"/>
              </a:rPr>
              <a:t>Riservato</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600" b="1">
                <a:solidFill>
                  <a:srgbClr val="FFFFFF"/>
                </a:solidFill>
                <a:latin typeface="Raleway"/>
                <a:ea typeface="Raleway"/>
                <a:cs typeface="Raleway"/>
                <a:sym typeface="Raleway"/>
              </a:rPr>
              <a:t>Nome</a:t>
            </a:r>
            <a:r>
              <a:rPr lang="it" sz="600">
                <a:solidFill>
                  <a:srgbClr val="FFFFFF"/>
                </a:solidFill>
                <a:latin typeface="Raleway"/>
                <a:ea typeface="Raleway"/>
                <a:cs typeface="Raleway"/>
                <a:sym typeface="Raleway"/>
              </a:rPr>
              <a:t> personalizzato </a:t>
            </a:r>
            <a:r>
              <a:rPr lang="it" sz="600" b="1">
                <a:solidFill>
                  <a:srgbClr val="FFFFFF"/>
                </a:solidFill>
                <a:latin typeface="Raleway"/>
                <a:ea typeface="Raleway"/>
                <a:cs typeface="Raleway"/>
                <a:sym typeface="Raleway"/>
              </a:rPr>
              <a:t>dell'azienda</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t" sz="600">
                <a:solidFill>
                  <a:srgbClr val="FFFFFF"/>
                </a:solidFill>
                <a:latin typeface="Raleway"/>
                <a:ea typeface="Raleway"/>
                <a:cs typeface="Raleway"/>
                <a:sym typeface="Raleway"/>
              </a:rPr>
              <a:t>Versione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t"/>
              <a:t>‹N›</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t"/>
              <a:t>‹N›</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it"/>
              <a:t>‹N›</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Raleway"/>
              <a:buNone/>
              <a:defRPr sz="2800" b="1">
                <a:latin typeface="Raleway"/>
                <a:ea typeface="Raleway"/>
                <a:cs typeface="Raleway"/>
                <a:sym typeface="Raleway"/>
              </a:defRPr>
            </a:lvl1pPr>
            <a:lvl2pPr lvl="1" rtl="0">
              <a:spcBef>
                <a:spcPts val="0"/>
              </a:spcBef>
              <a:spcAft>
                <a:spcPts val="0"/>
              </a:spcAft>
              <a:buSzPts val="2800"/>
              <a:buFont typeface="Raleway"/>
              <a:buNone/>
              <a:defRPr sz="2800" b="1">
                <a:latin typeface="Raleway"/>
                <a:ea typeface="Raleway"/>
                <a:cs typeface="Raleway"/>
                <a:sym typeface="Raleway"/>
              </a:defRPr>
            </a:lvl2pPr>
            <a:lvl3pPr lvl="2" rtl="0">
              <a:spcBef>
                <a:spcPts val="0"/>
              </a:spcBef>
              <a:spcAft>
                <a:spcPts val="0"/>
              </a:spcAft>
              <a:buSzPts val="2800"/>
              <a:buFont typeface="Raleway"/>
              <a:buNone/>
              <a:defRPr sz="2800" b="1">
                <a:latin typeface="Raleway"/>
                <a:ea typeface="Raleway"/>
                <a:cs typeface="Raleway"/>
                <a:sym typeface="Raleway"/>
              </a:defRPr>
            </a:lvl3pPr>
            <a:lvl4pPr lvl="3" rtl="0">
              <a:spcBef>
                <a:spcPts val="0"/>
              </a:spcBef>
              <a:spcAft>
                <a:spcPts val="0"/>
              </a:spcAft>
              <a:buSzPts val="2800"/>
              <a:buFont typeface="Raleway"/>
              <a:buNone/>
              <a:defRPr sz="2800" b="1">
                <a:latin typeface="Raleway"/>
                <a:ea typeface="Raleway"/>
                <a:cs typeface="Raleway"/>
                <a:sym typeface="Raleway"/>
              </a:defRPr>
            </a:lvl4pPr>
            <a:lvl5pPr lvl="4" rtl="0">
              <a:spcBef>
                <a:spcPts val="0"/>
              </a:spcBef>
              <a:spcAft>
                <a:spcPts val="0"/>
              </a:spcAft>
              <a:buSzPts val="2800"/>
              <a:buFont typeface="Raleway"/>
              <a:buNone/>
              <a:defRPr sz="2800" b="1">
                <a:latin typeface="Raleway"/>
                <a:ea typeface="Raleway"/>
                <a:cs typeface="Raleway"/>
                <a:sym typeface="Raleway"/>
              </a:defRPr>
            </a:lvl5pPr>
            <a:lvl6pPr lvl="5" rtl="0">
              <a:spcBef>
                <a:spcPts val="0"/>
              </a:spcBef>
              <a:spcAft>
                <a:spcPts val="0"/>
              </a:spcAft>
              <a:buSzPts val="2800"/>
              <a:buFont typeface="Raleway"/>
              <a:buNone/>
              <a:defRPr sz="2800" b="1">
                <a:latin typeface="Raleway"/>
                <a:ea typeface="Raleway"/>
                <a:cs typeface="Raleway"/>
                <a:sym typeface="Raleway"/>
              </a:defRPr>
            </a:lvl6pPr>
            <a:lvl7pPr lvl="6" rtl="0">
              <a:spcBef>
                <a:spcPts val="0"/>
              </a:spcBef>
              <a:spcAft>
                <a:spcPts val="0"/>
              </a:spcAft>
              <a:buSzPts val="2800"/>
              <a:buFont typeface="Raleway"/>
              <a:buNone/>
              <a:defRPr sz="2800" b="1">
                <a:latin typeface="Raleway"/>
                <a:ea typeface="Raleway"/>
                <a:cs typeface="Raleway"/>
                <a:sym typeface="Raleway"/>
              </a:defRPr>
            </a:lvl7pPr>
            <a:lvl8pPr lvl="7" rtl="0">
              <a:spcBef>
                <a:spcPts val="0"/>
              </a:spcBef>
              <a:spcAft>
                <a:spcPts val="0"/>
              </a:spcAft>
              <a:buSzPts val="2800"/>
              <a:buFont typeface="Raleway"/>
              <a:buNone/>
              <a:defRPr sz="2800" b="1">
                <a:latin typeface="Raleway"/>
                <a:ea typeface="Raleway"/>
                <a:cs typeface="Raleway"/>
                <a:sym typeface="Raleway"/>
              </a:defRPr>
            </a:lvl8pPr>
            <a:lvl9pPr lvl="8" rtl="0">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it"/>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arxiv.org/search/cs?searchtype=author&amp;query=Shen%2C+Y" TargetMode="External"/><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hyperlink" Target="https://arxiv.org/search/cs?searchtype=author&amp;query=Hsu%2C+Y" TargetMode="External"/><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1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comments" Target="../comments/comment3.xml"/><Relationship Id="rId4" Type="http://schemas.openxmlformats.org/officeDocument/2006/relationships/image" Target="../media/image43.png"/></Relationships>
</file>

<file path=ppt/slides/_rels/slide12.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2.xml"/><Relationship Id="rId1" Type="http://schemas.openxmlformats.org/officeDocument/2006/relationships/slideLayout" Target="../slideLayouts/slideLayout9.xml"/><Relationship Id="rId5" Type="http://schemas.openxmlformats.org/officeDocument/2006/relationships/image" Target="../media/image28.png"/><Relationship Id="rId4" Type="http://schemas.openxmlformats.org/officeDocument/2006/relationships/image" Target="../media/image45.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image" Target="../media/image10.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hyperlink" Target="https://github.com/Michele-Masciave/cat_vs_dogs_FT" TargetMode="External"/><Relationship Id="rId15" Type="http://schemas.openxmlformats.org/officeDocument/2006/relationships/comments" Target="../comments/comment1.xml"/><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15.png"/><Relationship Id="rId14" Type="http://schemas.openxmlformats.org/officeDocument/2006/relationships/image" Target="../media/image20.png"/></Relationships>
</file>

<file path=ppt/slides/_rels/slide3.xml.rels><?xml version="1.0" encoding="UTF-8" standalone="yes"?>
<Relationships xmlns="http://schemas.openxmlformats.org/package/2006/relationships"><Relationship Id="rId8" Type="http://schemas.openxmlformats.org/officeDocument/2006/relationships/hyperlink" Target="https://arxiv.org/search/cs?searchtype=author&amp;query=Li%2C+Y" TargetMode="External"/><Relationship Id="rId3" Type="http://schemas.openxmlformats.org/officeDocument/2006/relationships/hyperlink" Target="https://arxiv.org/search/cs?searchtype=author&amp;query=Hendrycks%2C+D" TargetMode="External"/><Relationship Id="rId7" Type="http://schemas.openxmlformats.org/officeDocument/2006/relationships/hyperlink" Target="https://arxiv.org/search/cs?searchtype=author&amp;query=Owens%2C+J+D"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arxiv.org/search/cs?searchtype=author&amp;query=Wang%2C+X" TargetMode="External"/><Relationship Id="rId5" Type="http://schemas.openxmlformats.org/officeDocument/2006/relationships/hyperlink" Target="https://arxiv.org/search/cs?searchtype=author&amp;query=Liu%2C+W" TargetMode="External"/><Relationship Id="rId4" Type="http://schemas.openxmlformats.org/officeDocument/2006/relationships/hyperlink" Target="https://arxiv.org/search/cs?searchtype=author&amp;query=Gimpel%2C+K" TargetMode="External"/><Relationship Id="rId9" Type="http://schemas.openxmlformats.org/officeDocument/2006/relationships/image" Target="../media/image21.png"/></Relationships>
</file>

<file path=ppt/slides/_rels/slide4.xml.rels><?xml version="1.0" encoding="UTF-8" standalone="yes"?>
<Relationships xmlns="http://schemas.openxmlformats.org/package/2006/relationships"><Relationship Id="rId8" Type="http://schemas.openxmlformats.org/officeDocument/2006/relationships/comments" Target="../comments/comment2.xml"/><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8.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1.png"/><Relationship Id="rId7" Type="http://schemas.openxmlformats.org/officeDocument/2006/relationships/image" Target="../media/image34.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33.png"/><Relationship Id="rId5" Type="http://schemas.openxmlformats.org/officeDocument/2006/relationships/image" Target="../media/image30.png"/><Relationship Id="rId4" Type="http://schemas.openxmlformats.org/officeDocument/2006/relationships/image" Target="../media/image32.png"/></Relationships>
</file>

<file path=ppt/slides/_rels/slide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3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title"/>
          </p:nvPr>
        </p:nvSpPr>
        <p:spPr>
          <a:xfrm>
            <a:off x="730000" y="1318650"/>
            <a:ext cx="3300900" cy="323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400">
                <a:solidFill>
                  <a:srgbClr val="000000"/>
                </a:solidFill>
              </a:rPr>
              <a:t>Generalized ODIN: Detecting out-of-distribution image without learning from out-of-distribution data</a:t>
            </a:r>
            <a:endParaRPr sz="200"/>
          </a:p>
        </p:txBody>
      </p:sp>
      <p:sp>
        <p:nvSpPr>
          <p:cNvPr id="177" name="Google Shape;177;p18"/>
          <p:cNvSpPr txBox="1">
            <a:spLocks noGrp="1"/>
          </p:cNvSpPr>
          <p:nvPr>
            <p:ph type="body" idx="2"/>
          </p:nvPr>
        </p:nvSpPr>
        <p:spPr>
          <a:xfrm>
            <a:off x="4872200" y="1318650"/>
            <a:ext cx="3860100" cy="1685400"/>
          </a:xfrm>
          <a:prstGeom prst="rect">
            <a:avLst/>
          </a:prstGeom>
        </p:spPr>
        <p:txBody>
          <a:bodyPr spcFirstLastPara="1" wrap="square" lIns="91425" tIns="90000" rIns="91425" bIns="91425" anchor="t" anchorCtr="0">
            <a:noAutofit/>
          </a:bodyPr>
          <a:lstStyle/>
          <a:p>
            <a:pPr marL="0" lvl="0" indent="0" algn="l" rtl="0">
              <a:spcBef>
                <a:spcPts val="0"/>
              </a:spcBef>
              <a:spcAft>
                <a:spcPts val="0"/>
              </a:spcAft>
              <a:buNone/>
            </a:pPr>
            <a:r>
              <a:rPr lang="it" sz="1400" b="1">
                <a:solidFill>
                  <a:schemeClr val="accent3"/>
                </a:solidFill>
                <a:latin typeface="Raleway"/>
                <a:ea typeface="Raleway"/>
                <a:cs typeface="Raleway"/>
                <a:sym typeface="Raleway"/>
              </a:rPr>
              <a:t>CVPR 2020 –  Conference on Computer Vision and Pattern Recognition</a:t>
            </a:r>
            <a:endParaRPr sz="1400" b="1">
              <a:solidFill>
                <a:schemeClr val="accent3"/>
              </a:solidFill>
              <a:latin typeface="Raleway"/>
              <a:ea typeface="Raleway"/>
              <a:cs typeface="Raleway"/>
              <a:sym typeface="Raleway"/>
            </a:endParaRPr>
          </a:p>
          <a:p>
            <a:pPr marL="0" lvl="0" indent="0" algn="l" rtl="0">
              <a:spcBef>
                <a:spcPts val="1600"/>
              </a:spcBef>
              <a:spcAft>
                <a:spcPts val="0"/>
              </a:spcAft>
              <a:buNone/>
            </a:pPr>
            <a:r>
              <a:rPr lang="it" sz="1200">
                <a:solidFill>
                  <a:schemeClr val="dk1"/>
                </a:solidFill>
                <a:highlight>
                  <a:srgbClr val="FFFFFF"/>
                </a:highlight>
              </a:rPr>
              <a:t>Yen-Chang Hsu</a:t>
            </a:r>
            <a:r>
              <a:rPr lang="it" sz="1200" baseline="30000">
                <a:solidFill>
                  <a:schemeClr val="dk1"/>
                </a:solidFill>
                <a:highlight>
                  <a:srgbClr val="FFFFFF"/>
                </a:highlight>
              </a:rPr>
              <a:t>1</a:t>
            </a:r>
            <a:r>
              <a:rPr lang="it" sz="1250">
                <a:solidFill>
                  <a:schemeClr val="dk1"/>
                </a:solidFill>
                <a:highlight>
                  <a:srgbClr val="FFFFFF"/>
                </a:highlight>
              </a:rPr>
              <a:t>, </a:t>
            </a:r>
            <a:r>
              <a:rPr lang="it" sz="1200">
                <a:solidFill>
                  <a:schemeClr val="dk1"/>
                </a:solidFill>
                <a:highlight>
                  <a:srgbClr val="FFFFFF"/>
                </a:highlight>
              </a:rPr>
              <a:t>Yilin Shen</a:t>
            </a:r>
            <a:r>
              <a:rPr lang="it" sz="1200" baseline="30000">
                <a:solidFill>
                  <a:schemeClr val="dk1"/>
                </a:solidFill>
                <a:highlight>
                  <a:srgbClr val="FFFFFF"/>
                </a:highlight>
              </a:rPr>
              <a:t>2</a:t>
            </a:r>
            <a:r>
              <a:rPr lang="it" sz="1250">
                <a:solidFill>
                  <a:schemeClr val="dk1"/>
                </a:solidFill>
                <a:highlight>
                  <a:srgbClr val="FFFFFF"/>
                </a:highlight>
              </a:rPr>
              <a:t>, </a:t>
            </a:r>
            <a:r>
              <a:rPr lang="it" sz="1200">
                <a:solidFill>
                  <a:schemeClr val="dk1"/>
                </a:solidFill>
                <a:highlight>
                  <a:srgbClr val="FFFFFF"/>
                </a:highlight>
              </a:rPr>
              <a:t>Hongxia Jin</a:t>
            </a:r>
            <a:r>
              <a:rPr lang="it" sz="1200" baseline="30000">
                <a:solidFill>
                  <a:schemeClr val="dk1"/>
                </a:solidFill>
                <a:highlight>
                  <a:srgbClr val="FFFFFF"/>
                </a:highlight>
                <a:uFill>
                  <a:noFill/>
                </a:uFill>
                <a:hlinkClick r:id="rId3">
                  <a:extLst>
                    <a:ext uri="{A12FA001-AC4F-418D-AE19-62706E023703}">
                      <ahyp:hlinkClr xmlns:ahyp="http://schemas.microsoft.com/office/drawing/2018/hyperlinkcolor" val="tx"/>
                    </a:ext>
                  </a:extLst>
                </a:hlinkClick>
              </a:rPr>
              <a:t>2</a:t>
            </a:r>
            <a:r>
              <a:rPr lang="it" sz="1250">
                <a:solidFill>
                  <a:schemeClr val="dk1"/>
                </a:solidFill>
                <a:highlight>
                  <a:srgbClr val="FFFFFF"/>
                </a:highlight>
              </a:rPr>
              <a:t>, </a:t>
            </a:r>
            <a:r>
              <a:rPr lang="it" sz="1200">
                <a:solidFill>
                  <a:schemeClr val="dk1"/>
                </a:solidFill>
                <a:highlight>
                  <a:srgbClr val="FFFFFF"/>
                </a:highlight>
              </a:rPr>
              <a:t>Zsolt Kira</a:t>
            </a:r>
            <a:r>
              <a:rPr lang="it" sz="1200" baseline="30000">
                <a:solidFill>
                  <a:schemeClr val="dk1"/>
                </a:solidFill>
                <a:highlight>
                  <a:srgbClr val="FFFFFF"/>
                </a:highlight>
                <a:uFill>
                  <a:noFill/>
                </a:uFill>
                <a:hlinkClick r:id="rId4">
                  <a:extLst>
                    <a:ext uri="{A12FA001-AC4F-418D-AE19-62706E023703}">
                      <ahyp:hlinkClr xmlns:ahyp="http://schemas.microsoft.com/office/drawing/2018/hyperlinkcolor" val="tx"/>
                    </a:ext>
                  </a:extLst>
                </a:hlinkClick>
              </a:rPr>
              <a:t>1</a:t>
            </a:r>
            <a:endParaRPr sz="1200" i="1">
              <a:solidFill>
                <a:schemeClr val="dk1"/>
              </a:solidFill>
            </a:endParaRPr>
          </a:p>
          <a:p>
            <a:pPr marL="0" lvl="0" indent="0" algn="l" rtl="0">
              <a:spcBef>
                <a:spcPts val="1600"/>
              </a:spcBef>
              <a:spcAft>
                <a:spcPts val="1600"/>
              </a:spcAft>
              <a:buNone/>
            </a:pPr>
            <a:r>
              <a:rPr lang="it" sz="1000" i="1"/>
              <a:t>Georgia Institute of Technology</a:t>
            </a:r>
            <a:r>
              <a:rPr lang="it" sz="1000" i="1" baseline="30000"/>
              <a:t>1</a:t>
            </a:r>
            <a:r>
              <a:rPr lang="it" sz="1000" i="1"/>
              <a:t>, Samsung Research America</a:t>
            </a:r>
            <a:r>
              <a:rPr lang="it" sz="1000" i="1" baseline="30000"/>
              <a:t>2</a:t>
            </a:r>
            <a:endParaRPr sz="1000" i="1" baseline="30000"/>
          </a:p>
        </p:txBody>
      </p:sp>
      <p:pic>
        <p:nvPicPr>
          <p:cNvPr id="178" name="Google Shape;178;p18"/>
          <p:cNvPicPr preferRelativeResize="0"/>
          <p:nvPr/>
        </p:nvPicPr>
        <p:blipFill>
          <a:blip r:embed="rId5">
            <a:alphaModFix/>
          </a:blip>
          <a:stretch>
            <a:fillRect/>
          </a:stretch>
        </p:blipFill>
        <p:spPr>
          <a:xfrm>
            <a:off x="6308600" y="4798425"/>
            <a:ext cx="2675050" cy="247350"/>
          </a:xfrm>
          <a:prstGeom prst="rect">
            <a:avLst/>
          </a:prstGeom>
          <a:noFill/>
          <a:ln>
            <a:noFill/>
          </a:ln>
        </p:spPr>
      </p:pic>
      <p:pic>
        <p:nvPicPr>
          <p:cNvPr id="179" name="Google Shape;179;p18"/>
          <p:cNvPicPr preferRelativeResize="0"/>
          <p:nvPr/>
        </p:nvPicPr>
        <p:blipFill>
          <a:blip r:embed="rId6">
            <a:alphaModFix/>
          </a:blip>
          <a:stretch>
            <a:fillRect/>
          </a:stretch>
        </p:blipFill>
        <p:spPr>
          <a:xfrm>
            <a:off x="5480925" y="3066613"/>
            <a:ext cx="586500" cy="557400"/>
          </a:xfrm>
          <a:prstGeom prst="ellipse">
            <a:avLst/>
          </a:prstGeom>
          <a:noFill/>
          <a:ln>
            <a:noFill/>
          </a:ln>
          <a:effectLst>
            <a:outerShdw blurRad="57150" dist="47625" dir="5400000" algn="bl" rotWithShape="0">
              <a:schemeClr val="accent1">
                <a:alpha val="50000"/>
              </a:schemeClr>
            </a:outerShdw>
          </a:effectLst>
        </p:spPr>
      </p:pic>
      <p:pic>
        <p:nvPicPr>
          <p:cNvPr id="180" name="Google Shape;180;p18"/>
          <p:cNvPicPr preferRelativeResize="0"/>
          <p:nvPr/>
        </p:nvPicPr>
        <p:blipFill>
          <a:blip r:embed="rId7">
            <a:alphaModFix/>
          </a:blip>
          <a:stretch>
            <a:fillRect/>
          </a:stretch>
        </p:blipFill>
        <p:spPr>
          <a:xfrm>
            <a:off x="6140383" y="3086500"/>
            <a:ext cx="586500" cy="557400"/>
          </a:xfrm>
          <a:prstGeom prst="ellipse">
            <a:avLst/>
          </a:prstGeom>
          <a:noFill/>
          <a:ln>
            <a:noFill/>
          </a:ln>
          <a:effectLst>
            <a:outerShdw blurRad="57150" dist="47625" dir="5400000" algn="bl" rotWithShape="0">
              <a:schemeClr val="accent1">
                <a:alpha val="50000"/>
              </a:schemeClr>
            </a:outerShdw>
          </a:effectLst>
        </p:spPr>
      </p:pic>
      <p:pic>
        <p:nvPicPr>
          <p:cNvPr id="181" name="Google Shape;181;p18"/>
          <p:cNvPicPr preferRelativeResize="0"/>
          <p:nvPr/>
        </p:nvPicPr>
        <p:blipFill>
          <a:blip r:embed="rId8">
            <a:alphaModFix/>
          </a:blip>
          <a:stretch>
            <a:fillRect/>
          </a:stretch>
        </p:blipFill>
        <p:spPr>
          <a:xfrm>
            <a:off x="5480937" y="3726377"/>
            <a:ext cx="586500" cy="557400"/>
          </a:xfrm>
          <a:prstGeom prst="ellipse">
            <a:avLst/>
          </a:prstGeom>
          <a:noFill/>
          <a:ln>
            <a:noFill/>
          </a:ln>
          <a:effectLst>
            <a:outerShdw blurRad="57150" dist="47625" dir="5400000" algn="bl" rotWithShape="0">
              <a:schemeClr val="accent1">
                <a:alpha val="50000"/>
              </a:schemeClr>
            </a:outerShdw>
          </a:effectLst>
        </p:spPr>
      </p:pic>
      <p:pic>
        <p:nvPicPr>
          <p:cNvPr id="182" name="Google Shape;182;p18"/>
          <p:cNvPicPr preferRelativeResize="0"/>
          <p:nvPr/>
        </p:nvPicPr>
        <p:blipFill>
          <a:blip r:embed="rId9">
            <a:alphaModFix/>
          </a:blip>
          <a:stretch>
            <a:fillRect/>
          </a:stretch>
        </p:blipFill>
        <p:spPr>
          <a:xfrm>
            <a:off x="6140376" y="3726352"/>
            <a:ext cx="586500" cy="557400"/>
          </a:xfrm>
          <a:prstGeom prst="ellipse">
            <a:avLst/>
          </a:prstGeom>
          <a:noFill/>
          <a:ln>
            <a:noFill/>
          </a:ln>
          <a:effectLst>
            <a:outerShdw blurRad="57150" dist="47625" dir="5400000" algn="bl" rotWithShape="0">
              <a:schemeClr val="accent1">
                <a:alpha val="50000"/>
              </a:schemeClr>
            </a:outerShdw>
          </a:effectLst>
        </p:spPr>
      </p:pic>
      <p:pic>
        <p:nvPicPr>
          <p:cNvPr id="183" name="Google Shape;183;p18"/>
          <p:cNvPicPr preferRelativeResize="0"/>
          <p:nvPr/>
        </p:nvPicPr>
        <p:blipFill>
          <a:blip r:embed="rId10">
            <a:alphaModFix/>
          </a:blip>
          <a:stretch>
            <a:fillRect/>
          </a:stretch>
        </p:blipFill>
        <p:spPr>
          <a:xfrm>
            <a:off x="7290707" y="3785280"/>
            <a:ext cx="832870" cy="352165"/>
          </a:xfrm>
          <a:prstGeom prst="rect">
            <a:avLst/>
          </a:prstGeom>
          <a:noFill/>
          <a:ln>
            <a:noFill/>
          </a:ln>
        </p:spPr>
      </p:pic>
      <p:pic>
        <p:nvPicPr>
          <p:cNvPr id="184" name="Google Shape;184;p18"/>
          <p:cNvPicPr preferRelativeResize="0"/>
          <p:nvPr/>
        </p:nvPicPr>
        <p:blipFill>
          <a:blip r:embed="rId11">
            <a:alphaModFix/>
          </a:blip>
          <a:stretch>
            <a:fillRect/>
          </a:stretch>
        </p:blipFill>
        <p:spPr>
          <a:xfrm>
            <a:off x="7290689" y="3160400"/>
            <a:ext cx="769777" cy="468501"/>
          </a:xfrm>
          <a:prstGeom prst="rect">
            <a:avLst/>
          </a:prstGeom>
          <a:noFill/>
          <a:ln>
            <a:noFill/>
          </a:ln>
        </p:spPr>
      </p:pic>
      <p:cxnSp>
        <p:nvCxnSpPr>
          <p:cNvPr id="185" name="Google Shape;185;p18"/>
          <p:cNvCxnSpPr/>
          <p:nvPr/>
        </p:nvCxnSpPr>
        <p:spPr>
          <a:xfrm rot="10800000">
            <a:off x="6971545" y="3153650"/>
            <a:ext cx="0" cy="104310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27"/>
          <p:cNvSpPr txBox="1">
            <a:spLocks noGrp="1"/>
          </p:cNvSpPr>
          <p:nvPr>
            <p:ph type="body" idx="1"/>
          </p:nvPr>
        </p:nvSpPr>
        <p:spPr>
          <a:xfrm>
            <a:off x="727650" y="1964925"/>
            <a:ext cx="7688700" cy="632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t" sz="1200"/>
              <a:t>Use TNR@TPR95 for putting a threshold. The </a:t>
            </a:r>
            <a:r>
              <a:rPr lang="it" sz="1200">
                <a:solidFill>
                  <a:schemeClr val="dk1"/>
                </a:solidFill>
              </a:rPr>
              <a:t>decomposed probabilities</a:t>
            </a:r>
            <a:r>
              <a:rPr lang="it" sz="1200"/>
              <a:t> are less overconfident and can reject the out-of-distribution images better than a standard classifier.</a:t>
            </a:r>
            <a:endParaRPr sz="1200"/>
          </a:p>
        </p:txBody>
      </p:sp>
      <p:pic>
        <p:nvPicPr>
          <p:cNvPr id="405" name="Google Shape;405;p27"/>
          <p:cNvPicPr preferRelativeResize="0"/>
          <p:nvPr/>
        </p:nvPicPr>
        <p:blipFill>
          <a:blip r:embed="rId3">
            <a:alphaModFix/>
          </a:blip>
          <a:stretch>
            <a:fillRect/>
          </a:stretch>
        </p:blipFill>
        <p:spPr>
          <a:xfrm>
            <a:off x="477150" y="2806125"/>
            <a:ext cx="3391489" cy="1660225"/>
          </a:xfrm>
          <a:prstGeom prst="rect">
            <a:avLst/>
          </a:prstGeom>
          <a:noFill/>
          <a:ln>
            <a:noFill/>
          </a:ln>
        </p:spPr>
      </p:pic>
      <p:sp>
        <p:nvSpPr>
          <p:cNvPr id="406" name="Google Shape;406;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Method: performance metric evaluation</a:t>
            </a:r>
            <a:endParaRPr/>
          </a:p>
        </p:txBody>
      </p:sp>
      <p:grpSp>
        <p:nvGrpSpPr>
          <p:cNvPr id="407" name="Google Shape;407;p27"/>
          <p:cNvGrpSpPr/>
          <p:nvPr/>
        </p:nvGrpSpPr>
        <p:grpSpPr>
          <a:xfrm>
            <a:off x="7645737" y="602069"/>
            <a:ext cx="1116599" cy="1223456"/>
            <a:chOff x="5976487" y="-66881"/>
            <a:chExt cx="1116599" cy="1223456"/>
          </a:xfrm>
        </p:grpSpPr>
        <p:grpSp>
          <p:nvGrpSpPr>
            <p:cNvPr id="408" name="Google Shape;408;p27"/>
            <p:cNvGrpSpPr/>
            <p:nvPr/>
          </p:nvGrpSpPr>
          <p:grpSpPr>
            <a:xfrm>
              <a:off x="5976487" y="-66881"/>
              <a:ext cx="1116599" cy="1079159"/>
              <a:chOff x="5469444" y="-134071"/>
              <a:chExt cx="1422600" cy="1374900"/>
            </a:xfrm>
          </p:grpSpPr>
          <p:sp>
            <p:nvSpPr>
              <p:cNvPr id="409" name="Google Shape;409;p27"/>
              <p:cNvSpPr/>
              <p:nvPr/>
            </p:nvSpPr>
            <p:spPr>
              <a:xfrm>
                <a:off x="5689594" y="80416"/>
                <a:ext cx="983100" cy="950100"/>
              </a:xfrm>
              <a:prstGeom prst="donut">
                <a:avLst>
                  <a:gd name="adj" fmla="val 16067"/>
                </a:avLst>
              </a:prstGeom>
              <a:solidFill>
                <a:srgbClr val="000000">
                  <a:alpha val="1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rot="-9051099" flipH="1">
                <a:off x="5664291" y="45699"/>
                <a:ext cx="1032906" cy="1015360"/>
              </a:xfrm>
              <a:prstGeom prst="blockArc">
                <a:avLst>
                  <a:gd name="adj1" fmla="val 14732982"/>
                  <a:gd name="adj2" fmla="val 21502663"/>
                  <a:gd name="adj3" fmla="val 9415"/>
                </a:avLst>
              </a:prstGeom>
              <a:solidFill>
                <a:srgbClr val="0E9453"/>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27"/>
            <p:cNvSpPr txBox="1"/>
            <p:nvPr/>
          </p:nvSpPr>
          <p:spPr>
            <a:xfrm>
              <a:off x="6099100" y="848775"/>
              <a:ext cx="821700" cy="3078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it" sz="800">
                  <a:solidFill>
                    <a:schemeClr val="accent1"/>
                  </a:solidFill>
                  <a:latin typeface="Roboto"/>
                  <a:ea typeface="Roboto"/>
                  <a:cs typeface="Roboto"/>
                  <a:sym typeface="Roboto"/>
                </a:rPr>
                <a:t>EVALUATION</a:t>
              </a:r>
              <a:endParaRPr sz="1200">
                <a:solidFill>
                  <a:schemeClr val="accent1"/>
                </a:solidFill>
              </a:endParaRPr>
            </a:p>
          </p:txBody>
        </p:sp>
        <p:sp>
          <p:nvSpPr>
            <p:cNvPr id="412" name="Google Shape;412;p27"/>
            <p:cNvSpPr txBox="1"/>
            <p:nvPr/>
          </p:nvSpPr>
          <p:spPr>
            <a:xfrm>
              <a:off x="6308273" y="350752"/>
              <a:ext cx="453000" cy="243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t" sz="700" b="1">
                  <a:solidFill>
                    <a:schemeClr val="dk1"/>
                  </a:solidFill>
                  <a:latin typeface="Roboto"/>
                  <a:ea typeface="Roboto"/>
                  <a:cs typeface="Roboto"/>
                  <a:sym typeface="Roboto"/>
                </a:rPr>
                <a:t>GEN.</a:t>
              </a:r>
              <a:br>
                <a:rPr lang="it" sz="700" b="1">
                  <a:latin typeface="Roboto"/>
                  <a:ea typeface="Roboto"/>
                  <a:cs typeface="Roboto"/>
                  <a:sym typeface="Roboto"/>
                </a:rPr>
              </a:br>
              <a:r>
                <a:rPr lang="it" sz="700" b="1">
                  <a:latin typeface="Roboto"/>
                  <a:ea typeface="Roboto"/>
                  <a:cs typeface="Roboto"/>
                  <a:sym typeface="Roboto"/>
                </a:rPr>
                <a:t>ODIN</a:t>
              </a:r>
              <a:endParaRPr sz="700"/>
            </a:p>
          </p:txBody>
        </p:sp>
      </p:grpSp>
      <p:pic>
        <p:nvPicPr>
          <p:cNvPr id="413" name="Google Shape;413;p27"/>
          <p:cNvPicPr preferRelativeResize="0"/>
          <p:nvPr/>
        </p:nvPicPr>
        <p:blipFill rotWithShape="1">
          <a:blip r:embed="rId4">
            <a:alphaModFix/>
          </a:blip>
          <a:srcRect t="4067"/>
          <a:stretch/>
        </p:blipFill>
        <p:spPr>
          <a:xfrm>
            <a:off x="3975651" y="2845496"/>
            <a:ext cx="1734136" cy="1581468"/>
          </a:xfrm>
          <a:prstGeom prst="rect">
            <a:avLst/>
          </a:prstGeom>
          <a:noFill/>
          <a:ln>
            <a:noFill/>
          </a:ln>
        </p:spPr>
      </p:pic>
      <p:pic>
        <p:nvPicPr>
          <p:cNvPr id="414" name="Google Shape;414;p27"/>
          <p:cNvPicPr preferRelativeResize="0"/>
          <p:nvPr/>
        </p:nvPicPr>
        <p:blipFill rotWithShape="1">
          <a:blip r:embed="rId5">
            <a:alphaModFix/>
          </a:blip>
          <a:srcRect r="67005"/>
          <a:stretch/>
        </p:blipFill>
        <p:spPr>
          <a:xfrm>
            <a:off x="5765387" y="2806125"/>
            <a:ext cx="1588685" cy="1660233"/>
          </a:xfrm>
          <a:prstGeom prst="rect">
            <a:avLst/>
          </a:prstGeom>
          <a:noFill/>
          <a:ln>
            <a:noFill/>
          </a:ln>
        </p:spPr>
      </p:pic>
      <p:pic>
        <p:nvPicPr>
          <p:cNvPr id="415" name="Google Shape;415;p27"/>
          <p:cNvPicPr preferRelativeResize="0"/>
          <p:nvPr/>
        </p:nvPicPr>
        <p:blipFill rotWithShape="1">
          <a:blip r:embed="rId5">
            <a:alphaModFix/>
          </a:blip>
          <a:srcRect l="33225" r="33779"/>
          <a:stretch/>
        </p:blipFill>
        <p:spPr>
          <a:xfrm>
            <a:off x="7409675" y="2845474"/>
            <a:ext cx="1588701" cy="1660252"/>
          </a:xfrm>
          <a:prstGeom prst="rect">
            <a:avLst/>
          </a:prstGeom>
          <a:noFill/>
          <a:ln>
            <a:noFill/>
          </a:ln>
        </p:spPr>
      </p:pic>
      <p:pic>
        <p:nvPicPr>
          <p:cNvPr id="416" name="Google Shape;416;p27"/>
          <p:cNvPicPr preferRelativeResize="0"/>
          <p:nvPr/>
        </p:nvPicPr>
        <p:blipFill>
          <a:blip r:embed="rId6">
            <a:alphaModFix/>
          </a:blip>
          <a:stretch>
            <a:fillRect/>
          </a:stretch>
        </p:blipFill>
        <p:spPr>
          <a:xfrm>
            <a:off x="7980500" y="2483300"/>
            <a:ext cx="906325" cy="288925"/>
          </a:xfrm>
          <a:prstGeom prst="rect">
            <a:avLst/>
          </a:prstGeom>
          <a:noFill/>
          <a:ln>
            <a:noFill/>
          </a:ln>
        </p:spPr>
      </p:pic>
      <p:sp>
        <p:nvSpPr>
          <p:cNvPr id="417" name="Google Shape;417;p27"/>
          <p:cNvSpPr txBox="1"/>
          <p:nvPr/>
        </p:nvSpPr>
        <p:spPr>
          <a:xfrm>
            <a:off x="4075125" y="4505725"/>
            <a:ext cx="4811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 sz="700">
                <a:latin typeface="Lato"/>
                <a:ea typeface="Lato"/>
                <a:cs typeface="Lato"/>
                <a:sym typeface="Lato"/>
              </a:rPr>
              <a:t>Visualization of the score distribution. The data are visualized with t-SNE using the features from the penultimate layer of the neural networks. The results are from DeConf-I with ResNet-34. The figure (a) visualizes the ground-truth in-distribution (ID, red, CIFAR-10) and out-of-distribution (OoD, black, Imagenet-resized) data. The scores are obtained from (c) h function, (d) g function, or (e) the logits, and the scores are re-scaled for visualization.</a:t>
            </a:r>
            <a:endParaRPr sz="7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28"/>
          <p:cNvSpPr txBox="1">
            <a:spLocks noGrp="1"/>
          </p:cNvSpPr>
          <p:nvPr>
            <p:ph type="title"/>
          </p:nvPr>
        </p:nvSpPr>
        <p:spPr>
          <a:xfrm>
            <a:off x="730000" y="1318650"/>
            <a:ext cx="40443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solidFill>
                  <a:srgbClr val="000000"/>
                </a:solidFill>
              </a:rPr>
              <a:t>Experimental results</a:t>
            </a:r>
            <a:endParaRPr/>
          </a:p>
        </p:txBody>
      </p:sp>
      <p:sp>
        <p:nvSpPr>
          <p:cNvPr id="423" name="Google Shape;423;p28"/>
          <p:cNvSpPr txBox="1">
            <a:spLocks noGrp="1"/>
          </p:cNvSpPr>
          <p:nvPr>
            <p:ph type="body" idx="1"/>
          </p:nvPr>
        </p:nvSpPr>
        <p:spPr>
          <a:xfrm>
            <a:off x="649100" y="3165375"/>
            <a:ext cx="3661500" cy="866400"/>
          </a:xfrm>
          <a:prstGeom prst="rect">
            <a:avLst/>
          </a:prstGeom>
        </p:spPr>
        <p:txBody>
          <a:bodyPr spcFirstLastPara="1" wrap="square" lIns="91425" tIns="91425" rIns="91425" bIns="91425" anchor="t" anchorCtr="0">
            <a:noAutofit/>
          </a:bodyPr>
          <a:lstStyle/>
          <a:p>
            <a:pPr marL="457200" lvl="0" indent="-279400" algn="l" rtl="0">
              <a:spcBef>
                <a:spcPts val="0"/>
              </a:spcBef>
              <a:spcAft>
                <a:spcPts val="0"/>
              </a:spcAft>
              <a:buSzPts val="800"/>
              <a:buChar char="●"/>
            </a:pPr>
            <a:r>
              <a:rPr lang="it" sz="800">
                <a:latin typeface="Raleway"/>
                <a:ea typeface="Raleway"/>
                <a:cs typeface="Raleway"/>
                <a:sym typeface="Raleway"/>
              </a:rPr>
              <a:t>ImageNet (cropped and resized)</a:t>
            </a:r>
            <a:endParaRPr sz="800">
              <a:latin typeface="Raleway"/>
              <a:ea typeface="Raleway"/>
              <a:cs typeface="Raleway"/>
              <a:sym typeface="Raleway"/>
            </a:endParaRPr>
          </a:p>
          <a:p>
            <a:pPr marL="457200" lvl="0" indent="-279400" algn="l" rtl="0">
              <a:spcBef>
                <a:spcPts val="0"/>
              </a:spcBef>
              <a:spcAft>
                <a:spcPts val="0"/>
              </a:spcAft>
              <a:buSzPts val="800"/>
              <a:buFont typeface="Raleway"/>
              <a:buChar char="●"/>
            </a:pPr>
            <a:r>
              <a:rPr lang="it" sz="800">
                <a:latin typeface="Raleway"/>
                <a:ea typeface="Raleway"/>
                <a:cs typeface="Raleway"/>
                <a:sym typeface="Raleway"/>
              </a:rPr>
              <a:t>LSUN (cropped and resized) iSUN (subset of LSUN)</a:t>
            </a:r>
            <a:endParaRPr sz="800">
              <a:latin typeface="Raleway"/>
              <a:ea typeface="Raleway"/>
              <a:cs typeface="Raleway"/>
              <a:sym typeface="Raleway"/>
            </a:endParaRPr>
          </a:p>
          <a:p>
            <a:pPr marL="457200" lvl="0" indent="-279400" algn="l" rtl="0">
              <a:spcBef>
                <a:spcPts val="0"/>
              </a:spcBef>
              <a:spcAft>
                <a:spcPts val="0"/>
              </a:spcAft>
              <a:buSzPts val="800"/>
              <a:buFont typeface="Raleway"/>
              <a:buChar char="●"/>
            </a:pPr>
            <a:r>
              <a:rPr lang="it" sz="800">
                <a:latin typeface="Raleway"/>
                <a:ea typeface="Raleway"/>
                <a:cs typeface="Raleway"/>
                <a:sym typeface="Raleway"/>
              </a:rPr>
              <a:t>Uniform Noise (i.i.d uniform distribution on [0,1])</a:t>
            </a:r>
            <a:endParaRPr sz="800">
              <a:latin typeface="Raleway"/>
              <a:ea typeface="Raleway"/>
              <a:cs typeface="Raleway"/>
              <a:sym typeface="Raleway"/>
            </a:endParaRPr>
          </a:p>
          <a:p>
            <a:pPr marL="457200" lvl="0" indent="-279400" algn="l" rtl="0">
              <a:spcBef>
                <a:spcPts val="0"/>
              </a:spcBef>
              <a:spcAft>
                <a:spcPts val="0"/>
              </a:spcAft>
              <a:buSzPts val="800"/>
              <a:buFont typeface="Raleway"/>
              <a:buChar char="●"/>
            </a:pPr>
            <a:r>
              <a:rPr lang="it" sz="800">
                <a:latin typeface="Raleway"/>
                <a:ea typeface="Raleway"/>
                <a:cs typeface="Raleway"/>
                <a:sym typeface="Raleway"/>
              </a:rPr>
              <a:t>Gaussian Noise (i.i.d. gaussian distribution on [0,1])</a:t>
            </a:r>
            <a:endParaRPr sz="800">
              <a:latin typeface="Raleway"/>
              <a:ea typeface="Raleway"/>
              <a:cs typeface="Raleway"/>
              <a:sym typeface="Raleway"/>
            </a:endParaRPr>
          </a:p>
          <a:p>
            <a:pPr marL="457200" lvl="0" indent="-279400" algn="l" rtl="0">
              <a:spcBef>
                <a:spcPts val="0"/>
              </a:spcBef>
              <a:spcAft>
                <a:spcPts val="0"/>
              </a:spcAft>
              <a:buSzPts val="800"/>
              <a:buFont typeface="Raleway"/>
              <a:buChar char="●"/>
            </a:pPr>
            <a:r>
              <a:rPr lang="it" sz="800">
                <a:latin typeface="Raleway"/>
                <a:ea typeface="Raleway"/>
                <a:cs typeface="Raleway"/>
                <a:sym typeface="Raleway"/>
              </a:rPr>
              <a:t>SVHN (colored street numbers)</a:t>
            </a:r>
            <a:endParaRPr sz="800">
              <a:latin typeface="Raleway"/>
              <a:ea typeface="Raleway"/>
              <a:cs typeface="Raleway"/>
              <a:sym typeface="Raleway"/>
            </a:endParaRPr>
          </a:p>
        </p:txBody>
      </p:sp>
      <p:sp>
        <p:nvSpPr>
          <p:cNvPr id="424" name="Google Shape;424;p28"/>
          <p:cNvSpPr txBox="1">
            <a:spLocks noGrp="1"/>
          </p:cNvSpPr>
          <p:nvPr>
            <p:ph type="body" idx="1"/>
          </p:nvPr>
        </p:nvSpPr>
        <p:spPr>
          <a:xfrm>
            <a:off x="689575" y="2258550"/>
            <a:ext cx="1654500" cy="794700"/>
          </a:xfrm>
          <a:prstGeom prst="rect">
            <a:avLst/>
          </a:prstGeom>
        </p:spPr>
        <p:txBody>
          <a:bodyPr spcFirstLastPara="1" wrap="square" lIns="91425" tIns="91425" rIns="91425" bIns="91425" anchor="t" anchorCtr="0">
            <a:noAutofit/>
          </a:bodyPr>
          <a:lstStyle/>
          <a:p>
            <a:pPr marL="457200" lvl="0" indent="-279400" algn="l" rtl="0">
              <a:lnSpc>
                <a:spcPct val="150000"/>
              </a:lnSpc>
              <a:spcBef>
                <a:spcPts val="0"/>
              </a:spcBef>
              <a:spcAft>
                <a:spcPts val="0"/>
              </a:spcAft>
              <a:buSzPts val="800"/>
              <a:buFont typeface="Raleway"/>
              <a:buChar char="●"/>
            </a:pPr>
            <a:r>
              <a:rPr lang="it" sz="800" b="1">
                <a:latin typeface="Raleway"/>
                <a:ea typeface="Raleway"/>
                <a:cs typeface="Raleway"/>
                <a:sym typeface="Raleway"/>
              </a:rPr>
              <a:t>DenseNet</a:t>
            </a:r>
            <a:endParaRPr sz="800" b="1">
              <a:latin typeface="Raleway"/>
              <a:ea typeface="Raleway"/>
              <a:cs typeface="Raleway"/>
              <a:sym typeface="Raleway"/>
            </a:endParaRPr>
          </a:p>
          <a:p>
            <a:pPr marL="457200" lvl="0" indent="-279400" algn="l" rtl="0">
              <a:lnSpc>
                <a:spcPct val="150000"/>
              </a:lnSpc>
              <a:spcBef>
                <a:spcPts val="0"/>
              </a:spcBef>
              <a:spcAft>
                <a:spcPts val="0"/>
              </a:spcAft>
              <a:buSzPts val="800"/>
              <a:buFont typeface="Raleway"/>
              <a:buChar char="●"/>
            </a:pPr>
            <a:r>
              <a:rPr lang="it" sz="800">
                <a:latin typeface="Raleway"/>
                <a:ea typeface="Raleway"/>
                <a:cs typeface="Raleway"/>
                <a:sym typeface="Raleway"/>
              </a:rPr>
              <a:t>ResNet</a:t>
            </a:r>
            <a:endParaRPr sz="800">
              <a:latin typeface="Raleway"/>
              <a:ea typeface="Raleway"/>
              <a:cs typeface="Raleway"/>
              <a:sym typeface="Raleway"/>
            </a:endParaRPr>
          </a:p>
          <a:p>
            <a:pPr marL="457200" lvl="0" indent="-279400" algn="l" rtl="0">
              <a:lnSpc>
                <a:spcPct val="150000"/>
              </a:lnSpc>
              <a:spcBef>
                <a:spcPts val="0"/>
              </a:spcBef>
              <a:spcAft>
                <a:spcPts val="0"/>
              </a:spcAft>
              <a:buSzPts val="800"/>
              <a:buFont typeface="Raleway"/>
              <a:buChar char="●"/>
            </a:pPr>
            <a:r>
              <a:rPr lang="it" sz="800">
                <a:latin typeface="Raleway"/>
                <a:ea typeface="Raleway"/>
                <a:cs typeface="Raleway"/>
                <a:sym typeface="Raleway"/>
              </a:rPr>
              <a:t>WideResNet</a:t>
            </a:r>
            <a:endParaRPr sz="900">
              <a:latin typeface="Raleway"/>
              <a:ea typeface="Raleway"/>
              <a:cs typeface="Raleway"/>
              <a:sym typeface="Raleway"/>
            </a:endParaRPr>
          </a:p>
        </p:txBody>
      </p:sp>
      <p:sp>
        <p:nvSpPr>
          <p:cNvPr id="425" name="Google Shape;425;p28"/>
          <p:cNvSpPr txBox="1">
            <a:spLocks noGrp="1"/>
          </p:cNvSpPr>
          <p:nvPr>
            <p:ph type="body" idx="1"/>
          </p:nvPr>
        </p:nvSpPr>
        <p:spPr>
          <a:xfrm>
            <a:off x="649100" y="1995363"/>
            <a:ext cx="1939200" cy="29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800">
                <a:highlight>
                  <a:schemeClr val="dk1"/>
                </a:highlight>
                <a:latin typeface="Raleway"/>
                <a:ea typeface="Raleway"/>
                <a:cs typeface="Raleway"/>
                <a:sym typeface="Raleway"/>
              </a:rPr>
              <a:t>  </a:t>
            </a:r>
            <a:r>
              <a:rPr lang="it" sz="800">
                <a:latin typeface="Raleway"/>
                <a:ea typeface="Raleway"/>
                <a:cs typeface="Raleway"/>
                <a:sym typeface="Raleway"/>
              </a:rPr>
              <a:t>  </a:t>
            </a:r>
            <a:r>
              <a:rPr lang="it" sz="900">
                <a:latin typeface="Raleway"/>
                <a:ea typeface="Raleway"/>
                <a:cs typeface="Raleway"/>
                <a:sym typeface="Raleway"/>
              </a:rPr>
              <a:t>Classifier backbone:</a:t>
            </a:r>
            <a:endParaRPr sz="1000">
              <a:latin typeface="Raleway"/>
              <a:ea typeface="Raleway"/>
              <a:cs typeface="Raleway"/>
              <a:sym typeface="Raleway"/>
            </a:endParaRPr>
          </a:p>
        </p:txBody>
      </p:sp>
      <p:sp>
        <p:nvSpPr>
          <p:cNvPr id="426" name="Google Shape;426;p28"/>
          <p:cNvSpPr txBox="1">
            <a:spLocks noGrp="1"/>
          </p:cNvSpPr>
          <p:nvPr>
            <p:ph type="body" idx="1"/>
          </p:nvPr>
        </p:nvSpPr>
        <p:spPr>
          <a:xfrm>
            <a:off x="649100" y="2914525"/>
            <a:ext cx="1939200" cy="29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800">
                <a:highlight>
                  <a:schemeClr val="dk1"/>
                </a:highlight>
                <a:latin typeface="Raleway"/>
                <a:ea typeface="Raleway"/>
                <a:cs typeface="Raleway"/>
                <a:sym typeface="Raleway"/>
              </a:rPr>
              <a:t>  </a:t>
            </a:r>
            <a:r>
              <a:rPr lang="it" sz="800">
                <a:latin typeface="Raleway"/>
                <a:ea typeface="Raleway"/>
                <a:cs typeface="Raleway"/>
                <a:sym typeface="Raleway"/>
              </a:rPr>
              <a:t>  </a:t>
            </a:r>
            <a:r>
              <a:rPr lang="it" sz="900">
                <a:latin typeface="Raleway"/>
                <a:ea typeface="Raleway"/>
                <a:cs typeface="Raleway"/>
                <a:sym typeface="Raleway"/>
              </a:rPr>
              <a:t>OOD datasets</a:t>
            </a:r>
            <a:endParaRPr sz="1000">
              <a:latin typeface="Raleway"/>
              <a:ea typeface="Raleway"/>
              <a:cs typeface="Raleway"/>
              <a:sym typeface="Raleway"/>
            </a:endParaRPr>
          </a:p>
        </p:txBody>
      </p:sp>
      <p:sp>
        <p:nvSpPr>
          <p:cNvPr id="427" name="Google Shape;427;p28"/>
          <p:cNvSpPr txBox="1">
            <a:spLocks noGrp="1"/>
          </p:cNvSpPr>
          <p:nvPr>
            <p:ph type="body" idx="1"/>
          </p:nvPr>
        </p:nvSpPr>
        <p:spPr>
          <a:xfrm>
            <a:off x="2066450" y="2214900"/>
            <a:ext cx="1654500" cy="528000"/>
          </a:xfrm>
          <a:prstGeom prst="rect">
            <a:avLst/>
          </a:prstGeom>
        </p:spPr>
        <p:txBody>
          <a:bodyPr spcFirstLastPara="1" wrap="square" lIns="91425" tIns="91425" rIns="91425" bIns="91425" anchor="t" anchorCtr="0">
            <a:noAutofit/>
          </a:bodyPr>
          <a:lstStyle/>
          <a:p>
            <a:pPr marL="457200" lvl="0" indent="-279400" algn="l" rtl="0">
              <a:lnSpc>
                <a:spcPct val="150000"/>
              </a:lnSpc>
              <a:spcBef>
                <a:spcPts val="0"/>
              </a:spcBef>
              <a:spcAft>
                <a:spcPts val="0"/>
              </a:spcAft>
              <a:buSzPts val="800"/>
              <a:buFont typeface="Raleway"/>
              <a:buChar char="●"/>
            </a:pPr>
            <a:r>
              <a:rPr lang="it" sz="800" b="1">
                <a:latin typeface="Raleway"/>
                <a:ea typeface="Raleway"/>
                <a:cs typeface="Raleway"/>
                <a:sym typeface="Raleway"/>
              </a:rPr>
              <a:t>AUROC</a:t>
            </a:r>
            <a:endParaRPr sz="800" b="1">
              <a:latin typeface="Raleway"/>
              <a:ea typeface="Raleway"/>
              <a:cs typeface="Raleway"/>
              <a:sym typeface="Raleway"/>
            </a:endParaRPr>
          </a:p>
          <a:p>
            <a:pPr marL="457200" lvl="0" indent="-279400" algn="l" rtl="0">
              <a:lnSpc>
                <a:spcPct val="150000"/>
              </a:lnSpc>
              <a:spcBef>
                <a:spcPts val="0"/>
              </a:spcBef>
              <a:spcAft>
                <a:spcPts val="0"/>
              </a:spcAft>
              <a:buSzPts val="800"/>
              <a:buFont typeface="Raleway"/>
              <a:buChar char="●"/>
            </a:pPr>
            <a:r>
              <a:rPr lang="it" sz="800" b="1">
                <a:latin typeface="Raleway"/>
                <a:ea typeface="Raleway"/>
                <a:cs typeface="Raleway"/>
                <a:sym typeface="Raleway"/>
              </a:rPr>
              <a:t>TNR@TPR95</a:t>
            </a:r>
            <a:endParaRPr sz="900" b="1">
              <a:latin typeface="Raleway"/>
              <a:ea typeface="Raleway"/>
              <a:cs typeface="Raleway"/>
              <a:sym typeface="Raleway"/>
            </a:endParaRPr>
          </a:p>
        </p:txBody>
      </p:sp>
      <p:sp>
        <p:nvSpPr>
          <p:cNvPr id="428" name="Google Shape;428;p28"/>
          <p:cNvSpPr txBox="1">
            <a:spLocks noGrp="1"/>
          </p:cNvSpPr>
          <p:nvPr>
            <p:ph type="body" idx="1"/>
          </p:nvPr>
        </p:nvSpPr>
        <p:spPr>
          <a:xfrm>
            <a:off x="2066450" y="1995375"/>
            <a:ext cx="1939200" cy="29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800">
                <a:highlight>
                  <a:schemeClr val="dk1"/>
                </a:highlight>
                <a:latin typeface="Raleway"/>
                <a:ea typeface="Raleway"/>
                <a:cs typeface="Raleway"/>
                <a:sym typeface="Raleway"/>
              </a:rPr>
              <a:t>  </a:t>
            </a:r>
            <a:r>
              <a:rPr lang="it" sz="800">
                <a:latin typeface="Raleway"/>
                <a:ea typeface="Raleway"/>
                <a:cs typeface="Raleway"/>
                <a:sym typeface="Raleway"/>
              </a:rPr>
              <a:t>  </a:t>
            </a:r>
            <a:r>
              <a:rPr lang="it" sz="900">
                <a:latin typeface="Raleway"/>
                <a:ea typeface="Raleway"/>
                <a:cs typeface="Raleway"/>
                <a:sym typeface="Raleway"/>
              </a:rPr>
              <a:t>Evaluation metrics:</a:t>
            </a:r>
            <a:endParaRPr sz="1000">
              <a:latin typeface="Raleway"/>
              <a:ea typeface="Raleway"/>
              <a:cs typeface="Raleway"/>
              <a:sym typeface="Raleway"/>
            </a:endParaRPr>
          </a:p>
        </p:txBody>
      </p:sp>
      <p:sp>
        <p:nvSpPr>
          <p:cNvPr id="429" name="Google Shape;429;p28"/>
          <p:cNvSpPr txBox="1"/>
          <p:nvPr/>
        </p:nvSpPr>
        <p:spPr>
          <a:xfrm>
            <a:off x="571850" y="4143900"/>
            <a:ext cx="3816000" cy="794700"/>
          </a:xfrm>
          <a:prstGeom prst="rect">
            <a:avLst/>
          </a:prstGeom>
          <a:noFill/>
          <a:ln>
            <a:noFill/>
          </a:ln>
        </p:spPr>
        <p:txBody>
          <a:bodyPr spcFirstLastPara="1" wrap="square" lIns="54000" tIns="91425" rIns="0" bIns="91425" anchor="t" anchorCtr="0">
            <a:noAutofit/>
          </a:bodyPr>
          <a:lstStyle/>
          <a:p>
            <a:pPr marL="457200" lvl="0" indent="-279400" algn="l" rtl="0">
              <a:spcBef>
                <a:spcPts val="0"/>
              </a:spcBef>
              <a:spcAft>
                <a:spcPts val="0"/>
              </a:spcAft>
              <a:buClr>
                <a:schemeClr val="accent1"/>
              </a:buClr>
              <a:buSzPts val="800"/>
              <a:buFont typeface="Raleway"/>
              <a:buChar char="★"/>
            </a:pPr>
            <a:r>
              <a:rPr lang="it" sz="800">
                <a:solidFill>
                  <a:schemeClr val="accent1"/>
                </a:solidFill>
                <a:latin typeface="Raleway"/>
                <a:ea typeface="Raleway"/>
                <a:cs typeface="Raleway"/>
                <a:sym typeface="Raleway"/>
              </a:rPr>
              <a:t>Baseline: Hendrycks</a:t>
            </a:r>
            <a:endParaRPr sz="800">
              <a:solidFill>
                <a:schemeClr val="accent1"/>
              </a:solidFill>
              <a:latin typeface="Raleway"/>
              <a:ea typeface="Raleway"/>
              <a:cs typeface="Raleway"/>
              <a:sym typeface="Raleway"/>
            </a:endParaRPr>
          </a:p>
          <a:p>
            <a:pPr marL="457200" lvl="0" indent="-279400" algn="l" rtl="0">
              <a:spcBef>
                <a:spcPts val="0"/>
              </a:spcBef>
              <a:spcAft>
                <a:spcPts val="0"/>
              </a:spcAft>
              <a:buClr>
                <a:schemeClr val="accent1"/>
              </a:buClr>
              <a:buSzPts val="800"/>
              <a:buFont typeface="Raleway"/>
              <a:buChar char="★"/>
            </a:pPr>
            <a:r>
              <a:rPr lang="it" sz="800">
                <a:solidFill>
                  <a:schemeClr val="accent1"/>
                </a:solidFill>
                <a:latin typeface="Raleway"/>
                <a:ea typeface="Raleway"/>
                <a:cs typeface="Raleway"/>
                <a:sym typeface="Raleway"/>
              </a:rPr>
              <a:t>ODIN</a:t>
            </a:r>
            <a:r>
              <a:rPr lang="it" sz="800" b="1">
                <a:solidFill>
                  <a:schemeClr val="dk2"/>
                </a:solidFill>
                <a:latin typeface="Raleway"/>
                <a:ea typeface="Raleway"/>
                <a:cs typeface="Raleway"/>
                <a:sym typeface="Raleway"/>
              </a:rPr>
              <a:t>*</a:t>
            </a:r>
            <a:r>
              <a:rPr lang="it" sz="800">
                <a:solidFill>
                  <a:schemeClr val="accent1"/>
                </a:solidFill>
                <a:latin typeface="Raleway"/>
                <a:ea typeface="Raleway"/>
                <a:cs typeface="Raleway"/>
                <a:sym typeface="Raleway"/>
              </a:rPr>
              <a:t>: mix ODIN with T=1000 with </a:t>
            </a:r>
            <a:r>
              <a:rPr lang="it" sz="1000">
                <a:solidFill>
                  <a:schemeClr val="accent1"/>
                </a:solidFill>
                <a:latin typeface="Raleway"/>
                <a:ea typeface="Raleway"/>
                <a:cs typeface="Raleway"/>
                <a:sym typeface="Raleway"/>
              </a:rPr>
              <a:t>𝜀</a:t>
            </a:r>
            <a:r>
              <a:rPr lang="it" sz="800">
                <a:solidFill>
                  <a:schemeClr val="accent1"/>
                </a:solidFill>
                <a:latin typeface="Raleway"/>
                <a:ea typeface="Raleway"/>
                <a:cs typeface="Raleway"/>
                <a:sym typeface="Raleway"/>
              </a:rPr>
              <a:t> as in IPP</a:t>
            </a:r>
            <a:endParaRPr sz="800">
              <a:solidFill>
                <a:schemeClr val="accent1"/>
              </a:solidFill>
              <a:latin typeface="Raleway"/>
              <a:ea typeface="Raleway"/>
              <a:cs typeface="Raleway"/>
              <a:sym typeface="Raleway"/>
            </a:endParaRPr>
          </a:p>
          <a:p>
            <a:pPr marL="457200" lvl="0" indent="-284480" algn="l" rtl="0">
              <a:spcBef>
                <a:spcPts val="0"/>
              </a:spcBef>
              <a:spcAft>
                <a:spcPts val="0"/>
              </a:spcAft>
              <a:buClr>
                <a:schemeClr val="accent1"/>
              </a:buClr>
              <a:buSzPts val="880"/>
              <a:buFont typeface="Raleway"/>
              <a:buChar char="★"/>
            </a:pPr>
            <a:r>
              <a:rPr lang="it" sz="800">
                <a:solidFill>
                  <a:schemeClr val="accent1"/>
                </a:solidFill>
                <a:latin typeface="Raleway"/>
                <a:ea typeface="Raleway"/>
                <a:cs typeface="Raleway"/>
                <a:sym typeface="Raleway"/>
              </a:rPr>
              <a:t>Mahalanobis</a:t>
            </a:r>
            <a:r>
              <a:rPr lang="it" sz="800" b="1">
                <a:solidFill>
                  <a:schemeClr val="dk2"/>
                </a:solidFill>
                <a:latin typeface="Raleway"/>
                <a:ea typeface="Raleway"/>
                <a:cs typeface="Raleway"/>
                <a:sym typeface="Raleway"/>
              </a:rPr>
              <a:t>*</a:t>
            </a:r>
            <a:r>
              <a:rPr lang="it" sz="800">
                <a:solidFill>
                  <a:schemeClr val="accent1"/>
                </a:solidFill>
                <a:latin typeface="Raleway"/>
                <a:ea typeface="Raleway"/>
                <a:cs typeface="Raleway"/>
                <a:sym typeface="Raleway"/>
              </a:rPr>
              <a:t>: mix Mahalanobis distance (</a:t>
            </a:r>
            <a:r>
              <a:rPr lang="it" sz="1000">
                <a:solidFill>
                  <a:schemeClr val="accent1"/>
                </a:solidFill>
                <a:latin typeface="Raleway"/>
                <a:ea typeface="Raleway"/>
                <a:cs typeface="Raleway"/>
                <a:sym typeface="Raleway"/>
              </a:rPr>
              <a:t>𝛼</a:t>
            </a:r>
            <a:r>
              <a:rPr lang="it" sz="800">
                <a:solidFill>
                  <a:schemeClr val="accent1"/>
                </a:solidFill>
                <a:latin typeface="Raleway"/>
                <a:ea typeface="Raleway"/>
                <a:cs typeface="Raleway"/>
                <a:sym typeface="Raleway"/>
              </a:rPr>
              <a:t>=1) with </a:t>
            </a:r>
            <a:r>
              <a:rPr lang="it" sz="1000">
                <a:solidFill>
                  <a:schemeClr val="accent1"/>
                </a:solidFill>
                <a:latin typeface="Raleway"/>
                <a:ea typeface="Raleway"/>
                <a:cs typeface="Raleway"/>
                <a:sym typeface="Raleway"/>
              </a:rPr>
              <a:t>𝜀 </a:t>
            </a:r>
            <a:r>
              <a:rPr lang="it" sz="800">
                <a:solidFill>
                  <a:schemeClr val="accent1"/>
                </a:solidFill>
                <a:latin typeface="Raleway"/>
                <a:ea typeface="Raleway"/>
                <a:cs typeface="Raleway"/>
                <a:sym typeface="Raleway"/>
              </a:rPr>
              <a:t>as in IPP</a:t>
            </a:r>
            <a:endParaRPr sz="800">
              <a:solidFill>
                <a:schemeClr val="accent1"/>
              </a:solidFill>
              <a:latin typeface="Raleway"/>
              <a:ea typeface="Raleway"/>
              <a:cs typeface="Raleway"/>
              <a:sym typeface="Raleway"/>
            </a:endParaRPr>
          </a:p>
          <a:p>
            <a:pPr marL="457200" lvl="0" indent="-284480" algn="l" rtl="0">
              <a:spcBef>
                <a:spcPts val="0"/>
              </a:spcBef>
              <a:spcAft>
                <a:spcPts val="0"/>
              </a:spcAft>
              <a:buClr>
                <a:schemeClr val="dk1"/>
              </a:buClr>
              <a:buSzPts val="880"/>
              <a:buFont typeface="Raleway"/>
              <a:buChar char="★"/>
            </a:pPr>
            <a:r>
              <a:rPr lang="it" sz="800">
                <a:solidFill>
                  <a:schemeClr val="dk1"/>
                </a:solidFill>
                <a:latin typeface="Raleway"/>
                <a:ea typeface="Raleway"/>
                <a:cs typeface="Raleway"/>
                <a:sym typeface="Raleway"/>
              </a:rPr>
              <a:t>OUR – DeConf-C</a:t>
            </a:r>
            <a:r>
              <a:rPr lang="it" sz="800" b="1">
                <a:solidFill>
                  <a:schemeClr val="dk1"/>
                </a:solidFill>
                <a:latin typeface="Raleway"/>
                <a:ea typeface="Raleway"/>
                <a:cs typeface="Raleway"/>
                <a:sym typeface="Raleway"/>
              </a:rPr>
              <a:t>*</a:t>
            </a:r>
            <a:r>
              <a:rPr lang="it" sz="800">
                <a:solidFill>
                  <a:schemeClr val="dk1"/>
                </a:solidFill>
                <a:latin typeface="Raleway"/>
                <a:ea typeface="Raleway"/>
                <a:cs typeface="Raleway"/>
                <a:sym typeface="Raleway"/>
              </a:rPr>
              <a:t>: </a:t>
            </a:r>
            <a:r>
              <a:rPr lang="it" sz="800" i="1">
                <a:solidFill>
                  <a:schemeClr val="dk1"/>
                </a:solidFill>
                <a:latin typeface="Raleway"/>
                <a:ea typeface="Raleway"/>
                <a:cs typeface="Raleway"/>
                <a:sym typeface="Raleway"/>
              </a:rPr>
              <a:t>h</a:t>
            </a:r>
            <a:r>
              <a:rPr lang="it" sz="800">
                <a:solidFill>
                  <a:schemeClr val="dk1"/>
                </a:solidFill>
                <a:latin typeface="Raleway"/>
                <a:ea typeface="Raleway"/>
                <a:cs typeface="Raleway"/>
                <a:sym typeface="Raleway"/>
              </a:rPr>
              <a:t> with cosine similarity </a:t>
            </a:r>
            <a:endParaRPr sz="800">
              <a:solidFill>
                <a:schemeClr val="dk1"/>
              </a:solidFill>
              <a:latin typeface="Raleway"/>
              <a:ea typeface="Raleway"/>
              <a:cs typeface="Raleway"/>
              <a:sym typeface="Raleway"/>
            </a:endParaRPr>
          </a:p>
        </p:txBody>
      </p:sp>
      <p:pic>
        <p:nvPicPr>
          <p:cNvPr id="430" name="Google Shape;430;p28"/>
          <p:cNvPicPr preferRelativeResize="0"/>
          <p:nvPr/>
        </p:nvPicPr>
        <p:blipFill>
          <a:blip r:embed="rId3">
            <a:alphaModFix/>
          </a:blip>
          <a:stretch>
            <a:fillRect/>
          </a:stretch>
        </p:blipFill>
        <p:spPr>
          <a:xfrm>
            <a:off x="5113800" y="854616"/>
            <a:ext cx="3524224" cy="1310084"/>
          </a:xfrm>
          <a:prstGeom prst="rect">
            <a:avLst/>
          </a:prstGeom>
          <a:noFill/>
          <a:ln>
            <a:noFill/>
          </a:ln>
        </p:spPr>
      </p:pic>
      <p:pic>
        <p:nvPicPr>
          <p:cNvPr id="431" name="Google Shape;431;p28"/>
          <p:cNvPicPr preferRelativeResize="0"/>
          <p:nvPr/>
        </p:nvPicPr>
        <p:blipFill>
          <a:blip r:embed="rId4">
            <a:alphaModFix/>
          </a:blip>
          <a:stretch>
            <a:fillRect/>
          </a:stretch>
        </p:blipFill>
        <p:spPr>
          <a:xfrm>
            <a:off x="5120460" y="2136450"/>
            <a:ext cx="3443039" cy="28677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29"/>
          <p:cNvSpPr txBox="1">
            <a:spLocks noGrp="1"/>
          </p:cNvSpPr>
          <p:nvPr>
            <p:ph type="title"/>
          </p:nvPr>
        </p:nvSpPr>
        <p:spPr>
          <a:xfrm>
            <a:off x="730000" y="1318650"/>
            <a:ext cx="40443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solidFill>
                  <a:srgbClr val="000000"/>
                </a:solidFill>
              </a:rPr>
              <a:t>Experimental results</a:t>
            </a:r>
            <a:endParaRPr/>
          </a:p>
        </p:txBody>
      </p:sp>
      <p:sp>
        <p:nvSpPr>
          <p:cNvPr id="437" name="Google Shape;437;p29"/>
          <p:cNvSpPr txBox="1">
            <a:spLocks noGrp="1"/>
          </p:cNvSpPr>
          <p:nvPr>
            <p:ph type="body" idx="1"/>
          </p:nvPr>
        </p:nvSpPr>
        <p:spPr>
          <a:xfrm>
            <a:off x="649100" y="3165375"/>
            <a:ext cx="3661500" cy="978600"/>
          </a:xfrm>
          <a:prstGeom prst="rect">
            <a:avLst/>
          </a:prstGeom>
        </p:spPr>
        <p:txBody>
          <a:bodyPr spcFirstLastPara="1" wrap="square" lIns="91425" tIns="91425" rIns="91425" bIns="91425" anchor="t" anchorCtr="0">
            <a:noAutofit/>
          </a:bodyPr>
          <a:lstStyle/>
          <a:p>
            <a:pPr marL="457200" lvl="0" indent="-279400" algn="l" rtl="0">
              <a:spcBef>
                <a:spcPts val="0"/>
              </a:spcBef>
              <a:spcAft>
                <a:spcPts val="0"/>
              </a:spcAft>
              <a:buSzPts val="800"/>
              <a:buFont typeface="Raleway"/>
              <a:buChar char="●"/>
            </a:pPr>
            <a:r>
              <a:rPr lang="it" sz="800">
                <a:latin typeface="Raleway"/>
                <a:ea typeface="Raleway"/>
                <a:cs typeface="Raleway"/>
                <a:sym typeface="Raleway"/>
              </a:rPr>
              <a:t>Split-B real</a:t>
            </a:r>
            <a:endParaRPr sz="800">
              <a:latin typeface="Raleway"/>
              <a:ea typeface="Raleway"/>
              <a:cs typeface="Raleway"/>
              <a:sym typeface="Raleway"/>
            </a:endParaRPr>
          </a:p>
          <a:p>
            <a:pPr marL="457200" lvl="0" indent="-279400" algn="l" rtl="0">
              <a:spcBef>
                <a:spcPts val="0"/>
              </a:spcBef>
              <a:spcAft>
                <a:spcPts val="0"/>
              </a:spcAft>
              <a:buSzPts val="800"/>
              <a:buFont typeface="Raleway"/>
              <a:buChar char="●"/>
            </a:pPr>
            <a:r>
              <a:rPr lang="it" sz="800">
                <a:latin typeface="Raleway"/>
                <a:ea typeface="Raleway"/>
                <a:cs typeface="Raleway"/>
                <a:sym typeface="Raleway"/>
              </a:rPr>
              <a:t>Split-B and Split-A sketch</a:t>
            </a:r>
            <a:endParaRPr sz="800">
              <a:latin typeface="Raleway"/>
              <a:ea typeface="Raleway"/>
              <a:cs typeface="Raleway"/>
              <a:sym typeface="Raleway"/>
            </a:endParaRPr>
          </a:p>
          <a:p>
            <a:pPr marL="457200" lvl="0" indent="-279400" algn="l" rtl="0">
              <a:spcBef>
                <a:spcPts val="0"/>
              </a:spcBef>
              <a:spcAft>
                <a:spcPts val="0"/>
              </a:spcAft>
              <a:buSzPts val="800"/>
              <a:buFont typeface="Raleway"/>
              <a:buChar char="●"/>
            </a:pPr>
            <a:r>
              <a:rPr lang="it" sz="800">
                <a:latin typeface="Raleway"/>
                <a:ea typeface="Raleway"/>
                <a:cs typeface="Raleway"/>
                <a:sym typeface="Raleway"/>
              </a:rPr>
              <a:t>Split-B and Split-A infographic</a:t>
            </a:r>
            <a:endParaRPr sz="800">
              <a:latin typeface="Raleway"/>
              <a:ea typeface="Raleway"/>
              <a:cs typeface="Raleway"/>
              <a:sym typeface="Raleway"/>
            </a:endParaRPr>
          </a:p>
          <a:p>
            <a:pPr marL="457200" lvl="0" indent="-279400" algn="l" rtl="0">
              <a:spcBef>
                <a:spcPts val="0"/>
              </a:spcBef>
              <a:spcAft>
                <a:spcPts val="0"/>
              </a:spcAft>
              <a:buSzPts val="800"/>
              <a:buFont typeface="Raleway"/>
              <a:buChar char="●"/>
            </a:pPr>
            <a:r>
              <a:rPr lang="it" sz="800">
                <a:latin typeface="Raleway"/>
                <a:ea typeface="Raleway"/>
                <a:cs typeface="Raleway"/>
                <a:sym typeface="Raleway"/>
              </a:rPr>
              <a:t>Split-B and Split-A quickdraw</a:t>
            </a:r>
            <a:endParaRPr sz="800">
              <a:latin typeface="Raleway"/>
              <a:ea typeface="Raleway"/>
              <a:cs typeface="Raleway"/>
              <a:sym typeface="Raleway"/>
            </a:endParaRPr>
          </a:p>
          <a:p>
            <a:pPr marL="457200" lvl="0" indent="-279400" algn="l" rtl="0">
              <a:spcBef>
                <a:spcPts val="0"/>
              </a:spcBef>
              <a:spcAft>
                <a:spcPts val="0"/>
              </a:spcAft>
              <a:buSzPts val="800"/>
              <a:buFont typeface="Raleway"/>
              <a:buChar char="●"/>
            </a:pPr>
            <a:r>
              <a:rPr lang="it" sz="800">
                <a:latin typeface="Raleway"/>
                <a:ea typeface="Raleway"/>
                <a:cs typeface="Raleway"/>
                <a:sym typeface="Raleway"/>
              </a:rPr>
              <a:t>Uniform</a:t>
            </a:r>
            <a:endParaRPr sz="800">
              <a:latin typeface="Raleway"/>
              <a:ea typeface="Raleway"/>
              <a:cs typeface="Raleway"/>
              <a:sym typeface="Raleway"/>
            </a:endParaRPr>
          </a:p>
          <a:p>
            <a:pPr marL="457200" lvl="0" indent="-279400" algn="l" rtl="0">
              <a:spcBef>
                <a:spcPts val="0"/>
              </a:spcBef>
              <a:spcAft>
                <a:spcPts val="0"/>
              </a:spcAft>
              <a:buSzPts val="800"/>
              <a:buFont typeface="Raleway"/>
              <a:buChar char="●"/>
            </a:pPr>
            <a:r>
              <a:rPr lang="it" sz="800">
                <a:latin typeface="Raleway"/>
                <a:ea typeface="Raleway"/>
                <a:cs typeface="Raleway"/>
                <a:sym typeface="Raleway"/>
              </a:rPr>
              <a:t>Gaussian</a:t>
            </a:r>
            <a:endParaRPr sz="800">
              <a:latin typeface="Raleway"/>
              <a:ea typeface="Raleway"/>
              <a:cs typeface="Raleway"/>
              <a:sym typeface="Raleway"/>
            </a:endParaRPr>
          </a:p>
        </p:txBody>
      </p:sp>
      <p:sp>
        <p:nvSpPr>
          <p:cNvPr id="438" name="Google Shape;438;p29"/>
          <p:cNvSpPr txBox="1">
            <a:spLocks noGrp="1"/>
          </p:cNvSpPr>
          <p:nvPr>
            <p:ph type="body" idx="1"/>
          </p:nvPr>
        </p:nvSpPr>
        <p:spPr>
          <a:xfrm>
            <a:off x="689575" y="2258550"/>
            <a:ext cx="1654500" cy="794700"/>
          </a:xfrm>
          <a:prstGeom prst="rect">
            <a:avLst/>
          </a:prstGeom>
        </p:spPr>
        <p:txBody>
          <a:bodyPr spcFirstLastPara="1" wrap="square" lIns="91425" tIns="91425" rIns="91425" bIns="91425" anchor="t" anchorCtr="0">
            <a:noAutofit/>
          </a:bodyPr>
          <a:lstStyle/>
          <a:p>
            <a:pPr marL="457200" lvl="0" indent="-279400" algn="l" rtl="0">
              <a:lnSpc>
                <a:spcPct val="150000"/>
              </a:lnSpc>
              <a:spcBef>
                <a:spcPts val="0"/>
              </a:spcBef>
              <a:spcAft>
                <a:spcPts val="0"/>
              </a:spcAft>
              <a:buSzPts val="800"/>
              <a:buFont typeface="Raleway"/>
              <a:buChar char="●"/>
            </a:pPr>
            <a:r>
              <a:rPr lang="it" sz="800">
                <a:latin typeface="Raleway"/>
                <a:ea typeface="Raleway"/>
                <a:cs typeface="Raleway"/>
                <a:sym typeface="Raleway"/>
              </a:rPr>
              <a:t>DenseNet</a:t>
            </a:r>
            <a:endParaRPr sz="800">
              <a:latin typeface="Raleway"/>
              <a:ea typeface="Raleway"/>
              <a:cs typeface="Raleway"/>
              <a:sym typeface="Raleway"/>
            </a:endParaRPr>
          </a:p>
          <a:p>
            <a:pPr marL="457200" lvl="0" indent="-279400" algn="l" rtl="0">
              <a:lnSpc>
                <a:spcPct val="150000"/>
              </a:lnSpc>
              <a:spcBef>
                <a:spcPts val="0"/>
              </a:spcBef>
              <a:spcAft>
                <a:spcPts val="0"/>
              </a:spcAft>
              <a:buSzPts val="800"/>
              <a:buFont typeface="Raleway"/>
              <a:buChar char="●"/>
            </a:pPr>
            <a:r>
              <a:rPr lang="it" sz="800" b="1">
                <a:latin typeface="Raleway"/>
                <a:ea typeface="Raleway"/>
                <a:cs typeface="Raleway"/>
                <a:sym typeface="Raleway"/>
              </a:rPr>
              <a:t>ResNet</a:t>
            </a:r>
            <a:endParaRPr sz="800" b="1">
              <a:latin typeface="Raleway"/>
              <a:ea typeface="Raleway"/>
              <a:cs typeface="Raleway"/>
              <a:sym typeface="Raleway"/>
            </a:endParaRPr>
          </a:p>
          <a:p>
            <a:pPr marL="457200" lvl="0" indent="-279400" algn="l" rtl="0">
              <a:lnSpc>
                <a:spcPct val="150000"/>
              </a:lnSpc>
              <a:spcBef>
                <a:spcPts val="0"/>
              </a:spcBef>
              <a:spcAft>
                <a:spcPts val="0"/>
              </a:spcAft>
              <a:buSzPts val="800"/>
              <a:buFont typeface="Raleway"/>
              <a:buChar char="●"/>
            </a:pPr>
            <a:r>
              <a:rPr lang="it" sz="800">
                <a:latin typeface="Raleway"/>
                <a:ea typeface="Raleway"/>
                <a:cs typeface="Raleway"/>
                <a:sym typeface="Raleway"/>
              </a:rPr>
              <a:t>WideResNet</a:t>
            </a:r>
            <a:endParaRPr sz="900">
              <a:latin typeface="Raleway"/>
              <a:ea typeface="Raleway"/>
              <a:cs typeface="Raleway"/>
              <a:sym typeface="Raleway"/>
            </a:endParaRPr>
          </a:p>
        </p:txBody>
      </p:sp>
      <p:sp>
        <p:nvSpPr>
          <p:cNvPr id="439" name="Google Shape;439;p29"/>
          <p:cNvSpPr txBox="1">
            <a:spLocks noGrp="1"/>
          </p:cNvSpPr>
          <p:nvPr>
            <p:ph type="body" idx="1"/>
          </p:nvPr>
        </p:nvSpPr>
        <p:spPr>
          <a:xfrm>
            <a:off x="649100" y="1995363"/>
            <a:ext cx="1939200" cy="29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800">
                <a:highlight>
                  <a:schemeClr val="dk1"/>
                </a:highlight>
                <a:latin typeface="Raleway"/>
                <a:ea typeface="Raleway"/>
                <a:cs typeface="Raleway"/>
                <a:sym typeface="Raleway"/>
              </a:rPr>
              <a:t>  </a:t>
            </a:r>
            <a:r>
              <a:rPr lang="it" sz="800">
                <a:latin typeface="Raleway"/>
                <a:ea typeface="Raleway"/>
                <a:cs typeface="Raleway"/>
                <a:sym typeface="Raleway"/>
              </a:rPr>
              <a:t>  </a:t>
            </a:r>
            <a:r>
              <a:rPr lang="it" sz="900">
                <a:latin typeface="Raleway"/>
                <a:ea typeface="Raleway"/>
                <a:cs typeface="Raleway"/>
                <a:sym typeface="Raleway"/>
              </a:rPr>
              <a:t>Classifier backbone:</a:t>
            </a:r>
            <a:endParaRPr sz="1000">
              <a:latin typeface="Raleway"/>
              <a:ea typeface="Raleway"/>
              <a:cs typeface="Raleway"/>
              <a:sym typeface="Raleway"/>
            </a:endParaRPr>
          </a:p>
        </p:txBody>
      </p:sp>
      <p:sp>
        <p:nvSpPr>
          <p:cNvPr id="440" name="Google Shape;440;p29"/>
          <p:cNvSpPr txBox="1">
            <a:spLocks noGrp="1"/>
          </p:cNvSpPr>
          <p:nvPr>
            <p:ph type="body" idx="1"/>
          </p:nvPr>
        </p:nvSpPr>
        <p:spPr>
          <a:xfrm>
            <a:off x="649100" y="2914525"/>
            <a:ext cx="1939200" cy="29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800">
                <a:highlight>
                  <a:schemeClr val="dk1"/>
                </a:highlight>
                <a:latin typeface="Raleway"/>
                <a:ea typeface="Raleway"/>
                <a:cs typeface="Raleway"/>
                <a:sym typeface="Raleway"/>
              </a:rPr>
              <a:t>  </a:t>
            </a:r>
            <a:r>
              <a:rPr lang="it" sz="800">
                <a:latin typeface="Raleway"/>
                <a:ea typeface="Raleway"/>
                <a:cs typeface="Raleway"/>
                <a:sym typeface="Raleway"/>
              </a:rPr>
              <a:t>  </a:t>
            </a:r>
            <a:r>
              <a:rPr lang="it" sz="900">
                <a:latin typeface="Raleway"/>
                <a:ea typeface="Raleway"/>
                <a:cs typeface="Raleway"/>
                <a:sym typeface="Raleway"/>
              </a:rPr>
              <a:t>OOD datasets (DomainNet)</a:t>
            </a:r>
            <a:endParaRPr sz="1000">
              <a:latin typeface="Raleway"/>
              <a:ea typeface="Raleway"/>
              <a:cs typeface="Raleway"/>
              <a:sym typeface="Raleway"/>
            </a:endParaRPr>
          </a:p>
        </p:txBody>
      </p:sp>
      <p:sp>
        <p:nvSpPr>
          <p:cNvPr id="441" name="Google Shape;441;p29"/>
          <p:cNvSpPr txBox="1">
            <a:spLocks noGrp="1"/>
          </p:cNvSpPr>
          <p:nvPr>
            <p:ph type="body" idx="1"/>
          </p:nvPr>
        </p:nvSpPr>
        <p:spPr>
          <a:xfrm>
            <a:off x="2066450" y="2214900"/>
            <a:ext cx="1654500" cy="528000"/>
          </a:xfrm>
          <a:prstGeom prst="rect">
            <a:avLst/>
          </a:prstGeom>
        </p:spPr>
        <p:txBody>
          <a:bodyPr spcFirstLastPara="1" wrap="square" lIns="91425" tIns="91425" rIns="91425" bIns="91425" anchor="t" anchorCtr="0">
            <a:noAutofit/>
          </a:bodyPr>
          <a:lstStyle/>
          <a:p>
            <a:pPr marL="457200" lvl="0" indent="-279400" algn="l" rtl="0">
              <a:lnSpc>
                <a:spcPct val="150000"/>
              </a:lnSpc>
              <a:spcBef>
                <a:spcPts val="0"/>
              </a:spcBef>
              <a:spcAft>
                <a:spcPts val="0"/>
              </a:spcAft>
              <a:buSzPts val="800"/>
              <a:buFont typeface="Raleway"/>
              <a:buChar char="●"/>
            </a:pPr>
            <a:r>
              <a:rPr lang="it" sz="800" b="1">
                <a:latin typeface="Raleway"/>
                <a:ea typeface="Raleway"/>
                <a:cs typeface="Raleway"/>
                <a:sym typeface="Raleway"/>
              </a:rPr>
              <a:t>AUROC</a:t>
            </a:r>
            <a:endParaRPr sz="800" b="1">
              <a:latin typeface="Raleway"/>
              <a:ea typeface="Raleway"/>
              <a:cs typeface="Raleway"/>
              <a:sym typeface="Raleway"/>
            </a:endParaRPr>
          </a:p>
          <a:p>
            <a:pPr marL="457200" lvl="0" indent="-279400" algn="l" rtl="0">
              <a:lnSpc>
                <a:spcPct val="150000"/>
              </a:lnSpc>
              <a:spcBef>
                <a:spcPts val="0"/>
              </a:spcBef>
              <a:spcAft>
                <a:spcPts val="0"/>
              </a:spcAft>
              <a:buSzPts val="800"/>
              <a:buFont typeface="Raleway"/>
              <a:buChar char="●"/>
            </a:pPr>
            <a:r>
              <a:rPr lang="it" sz="800" b="1">
                <a:latin typeface="Raleway"/>
                <a:ea typeface="Raleway"/>
                <a:cs typeface="Raleway"/>
                <a:sym typeface="Raleway"/>
              </a:rPr>
              <a:t>TNR@TPR95</a:t>
            </a:r>
            <a:endParaRPr sz="900" b="1">
              <a:latin typeface="Raleway"/>
              <a:ea typeface="Raleway"/>
              <a:cs typeface="Raleway"/>
              <a:sym typeface="Raleway"/>
            </a:endParaRPr>
          </a:p>
        </p:txBody>
      </p:sp>
      <p:sp>
        <p:nvSpPr>
          <p:cNvPr id="442" name="Google Shape;442;p29"/>
          <p:cNvSpPr txBox="1">
            <a:spLocks noGrp="1"/>
          </p:cNvSpPr>
          <p:nvPr>
            <p:ph type="body" idx="1"/>
          </p:nvPr>
        </p:nvSpPr>
        <p:spPr>
          <a:xfrm>
            <a:off x="2066450" y="1995375"/>
            <a:ext cx="1939200" cy="29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800">
                <a:highlight>
                  <a:schemeClr val="dk1"/>
                </a:highlight>
                <a:latin typeface="Raleway"/>
                <a:ea typeface="Raleway"/>
                <a:cs typeface="Raleway"/>
                <a:sym typeface="Raleway"/>
              </a:rPr>
              <a:t>  </a:t>
            </a:r>
            <a:r>
              <a:rPr lang="it" sz="800">
                <a:latin typeface="Raleway"/>
                <a:ea typeface="Raleway"/>
                <a:cs typeface="Raleway"/>
                <a:sym typeface="Raleway"/>
              </a:rPr>
              <a:t>  </a:t>
            </a:r>
            <a:r>
              <a:rPr lang="it" sz="900">
                <a:latin typeface="Raleway"/>
                <a:ea typeface="Raleway"/>
                <a:cs typeface="Raleway"/>
                <a:sym typeface="Raleway"/>
              </a:rPr>
              <a:t>Evaluation metrics:</a:t>
            </a:r>
            <a:endParaRPr sz="1000">
              <a:latin typeface="Raleway"/>
              <a:ea typeface="Raleway"/>
              <a:cs typeface="Raleway"/>
              <a:sym typeface="Raleway"/>
            </a:endParaRPr>
          </a:p>
        </p:txBody>
      </p:sp>
      <p:sp>
        <p:nvSpPr>
          <p:cNvPr id="443" name="Google Shape;443;p29"/>
          <p:cNvSpPr txBox="1"/>
          <p:nvPr/>
        </p:nvSpPr>
        <p:spPr>
          <a:xfrm>
            <a:off x="571850" y="4143900"/>
            <a:ext cx="3816000" cy="794700"/>
          </a:xfrm>
          <a:prstGeom prst="rect">
            <a:avLst/>
          </a:prstGeom>
          <a:noFill/>
          <a:ln>
            <a:noFill/>
          </a:ln>
        </p:spPr>
        <p:txBody>
          <a:bodyPr spcFirstLastPara="1" wrap="square" lIns="54000" tIns="91425" rIns="0" bIns="91425" anchor="t" anchorCtr="0">
            <a:noAutofit/>
          </a:bodyPr>
          <a:lstStyle/>
          <a:p>
            <a:pPr marL="457200" lvl="0" indent="-279400" algn="l" rtl="0">
              <a:spcBef>
                <a:spcPts val="0"/>
              </a:spcBef>
              <a:spcAft>
                <a:spcPts val="0"/>
              </a:spcAft>
              <a:buClr>
                <a:schemeClr val="accent1"/>
              </a:buClr>
              <a:buSzPts val="800"/>
              <a:buFont typeface="Raleway"/>
              <a:buChar char="★"/>
            </a:pPr>
            <a:r>
              <a:rPr lang="it" sz="800">
                <a:solidFill>
                  <a:schemeClr val="accent1"/>
                </a:solidFill>
                <a:latin typeface="Raleway"/>
                <a:ea typeface="Raleway"/>
                <a:cs typeface="Raleway"/>
                <a:sym typeface="Raleway"/>
              </a:rPr>
              <a:t>Baseline: Hendrycks</a:t>
            </a:r>
            <a:endParaRPr sz="800">
              <a:solidFill>
                <a:schemeClr val="accent1"/>
              </a:solidFill>
              <a:latin typeface="Raleway"/>
              <a:ea typeface="Raleway"/>
              <a:cs typeface="Raleway"/>
              <a:sym typeface="Raleway"/>
            </a:endParaRPr>
          </a:p>
          <a:p>
            <a:pPr marL="457200" lvl="0" indent="-279400" algn="l" rtl="0">
              <a:spcBef>
                <a:spcPts val="0"/>
              </a:spcBef>
              <a:spcAft>
                <a:spcPts val="0"/>
              </a:spcAft>
              <a:buClr>
                <a:schemeClr val="accent1"/>
              </a:buClr>
              <a:buSzPts val="800"/>
              <a:buFont typeface="Raleway"/>
              <a:buChar char="★"/>
            </a:pPr>
            <a:r>
              <a:rPr lang="it" sz="800">
                <a:solidFill>
                  <a:schemeClr val="accent1"/>
                </a:solidFill>
                <a:latin typeface="Raleway"/>
                <a:ea typeface="Raleway"/>
                <a:cs typeface="Raleway"/>
                <a:sym typeface="Raleway"/>
              </a:rPr>
              <a:t>ODIN</a:t>
            </a:r>
            <a:r>
              <a:rPr lang="it" sz="800" b="1">
                <a:solidFill>
                  <a:schemeClr val="dk2"/>
                </a:solidFill>
                <a:latin typeface="Raleway"/>
                <a:ea typeface="Raleway"/>
                <a:cs typeface="Raleway"/>
                <a:sym typeface="Raleway"/>
              </a:rPr>
              <a:t>*</a:t>
            </a:r>
            <a:r>
              <a:rPr lang="it" sz="800">
                <a:solidFill>
                  <a:schemeClr val="accent1"/>
                </a:solidFill>
                <a:latin typeface="Raleway"/>
                <a:ea typeface="Raleway"/>
                <a:cs typeface="Raleway"/>
                <a:sym typeface="Raleway"/>
              </a:rPr>
              <a:t>: mix ODIN with T=1000 with </a:t>
            </a:r>
            <a:r>
              <a:rPr lang="it" sz="1000">
                <a:solidFill>
                  <a:schemeClr val="accent1"/>
                </a:solidFill>
                <a:latin typeface="Raleway"/>
                <a:ea typeface="Raleway"/>
                <a:cs typeface="Raleway"/>
                <a:sym typeface="Raleway"/>
              </a:rPr>
              <a:t>𝜀</a:t>
            </a:r>
            <a:r>
              <a:rPr lang="it" sz="800">
                <a:solidFill>
                  <a:schemeClr val="accent1"/>
                </a:solidFill>
                <a:latin typeface="Raleway"/>
                <a:ea typeface="Raleway"/>
                <a:cs typeface="Raleway"/>
                <a:sym typeface="Raleway"/>
              </a:rPr>
              <a:t> as in IPP</a:t>
            </a:r>
            <a:endParaRPr sz="800">
              <a:solidFill>
                <a:schemeClr val="accent1"/>
              </a:solidFill>
              <a:latin typeface="Raleway"/>
              <a:ea typeface="Raleway"/>
              <a:cs typeface="Raleway"/>
              <a:sym typeface="Raleway"/>
            </a:endParaRPr>
          </a:p>
          <a:p>
            <a:pPr marL="457200" lvl="0" indent="-284480" algn="l" rtl="0">
              <a:spcBef>
                <a:spcPts val="0"/>
              </a:spcBef>
              <a:spcAft>
                <a:spcPts val="0"/>
              </a:spcAft>
              <a:buClr>
                <a:schemeClr val="accent1"/>
              </a:buClr>
              <a:buSzPts val="880"/>
              <a:buFont typeface="Raleway"/>
              <a:buChar char="★"/>
            </a:pPr>
            <a:r>
              <a:rPr lang="it" sz="800">
                <a:solidFill>
                  <a:schemeClr val="accent1"/>
                </a:solidFill>
                <a:latin typeface="Raleway"/>
                <a:ea typeface="Raleway"/>
                <a:cs typeface="Raleway"/>
                <a:sym typeface="Raleway"/>
              </a:rPr>
              <a:t>Mahalanobis</a:t>
            </a:r>
            <a:r>
              <a:rPr lang="it" sz="800" b="1">
                <a:solidFill>
                  <a:schemeClr val="dk2"/>
                </a:solidFill>
                <a:latin typeface="Raleway"/>
                <a:ea typeface="Raleway"/>
                <a:cs typeface="Raleway"/>
                <a:sym typeface="Raleway"/>
              </a:rPr>
              <a:t>*</a:t>
            </a:r>
            <a:r>
              <a:rPr lang="it" sz="800">
                <a:solidFill>
                  <a:schemeClr val="accent1"/>
                </a:solidFill>
                <a:latin typeface="Raleway"/>
                <a:ea typeface="Raleway"/>
                <a:cs typeface="Raleway"/>
                <a:sym typeface="Raleway"/>
              </a:rPr>
              <a:t>: mix Mahalanobis distance (</a:t>
            </a:r>
            <a:r>
              <a:rPr lang="it" sz="1000">
                <a:solidFill>
                  <a:schemeClr val="accent1"/>
                </a:solidFill>
                <a:latin typeface="Raleway"/>
                <a:ea typeface="Raleway"/>
                <a:cs typeface="Raleway"/>
                <a:sym typeface="Raleway"/>
              </a:rPr>
              <a:t>𝛼</a:t>
            </a:r>
            <a:r>
              <a:rPr lang="it" sz="800">
                <a:solidFill>
                  <a:schemeClr val="accent1"/>
                </a:solidFill>
                <a:latin typeface="Raleway"/>
                <a:ea typeface="Raleway"/>
                <a:cs typeface="Raleway"/>
                <a:sym typeface="Raleway"/>
              </a:rPr>
              <a:t>=1) with </a:t>
            </a:r>
            <a:r>
              <a:rPr lang="it" sz="1000">
                <a:solidFill>
                  <a:schemeClr val="accent1"/>
                </a:solidFill>
                <a:latin typeface="Raleway"/>
                <a:ea typeface="Raleway"/>
                <a:cs typeface="Raleway"/>
                <a:sym typeface="Raleway"/>
              </a:rPr>
              <a:t>𝜀 </a:t>
            </a:r>
            <a:r>
              <a:rPr lang="it" sz="800">
                <a:solidFill>
                  <a:schemeClr val="accent1"/>
                </a:solidFill>
                <a:latin typeface="Raleway"/>
                <a:ea typeface="Raleway"/>
                <a:cs typeface="Raleway"/>
                <a:sym typeface="Raleway"/>
              </a:rPr>
              <a:t>as in IPP</a:t>
            </a:r>
            <a:endParaRPr sz="800">
              <a:solidFill>
                <a:schemeClr val="accent1"/>
              </a:solidFill>
              <a:latin typeface="Raleway"/>
              <a:ea typeface="Raleway"/>
              <a:cs typeface="Raleway"/>
              <a:sym typeface="Raleway"/>
            </a:endParaRPr>
          </a:p>
          <a:p>
            <a:pPr marL="457200" lvl="0" indent="-284480" algn="l" rtl="0">
              <a:spcBef>
                <a:spcPts val="0"/>
              </a:spcBef>
              <a:spcAft>
                <a:spcPts val="0"/>
              </a:spcAft>
              <a:buClr>
                <a:schemeClr val="dk1"/>
              </a:buClr>
              <a:buSzPts val="880"/>
              <a:buFont typeface="Raleway"/>
              <a:buChar char="★"/>
            </a:pPr>
            <a:r>
              <a:rPr lang="it" sz="800">
                <a:solidFill>
                  <a:schemeClr val="dk1"/>
                </a:solidFill>
                <a:latin typeface="Raleway"/>
                <a:ea typeface="Raleway"/>
                <a:cs typeface="Raleway"/>
                <a:sym typeface="Raleway"/>
              </a:rPr>
              <a:t>OUR – DeConf-C</a:t>
            </a:r>
            <a:r>
              <a:rPr lang="it" sz="800" b="1">
                <a:solidFill>
                  <a:schemeClr val="dk1"/>
                </a:solidFill>
                <a:latin typeface="Raleway"/>
                <a:ea typeface="Raleway"/>
                <a:cs typeface="Raleway"/>
                <a:sym typeface="Raleway"/>
              </a:rPr>
              <a:t>*</a:t>
            </a:r>
            <a:r>
              <a:rPr lang="it" sz="800">
                <a:solidFill>
                  <a:schemeClr val="dk1"/>
                </a:solidFill>
                <a:latin typeface="Raleway"/>
                <a:ea typeface="Raleway"/>
                <a:cs typeface="Raleway"/>
                <a:sym typeface="Raleway"/>
              </a:rPr>
              <a:t>: </a:t>
            </a:r>
            <a:r>
              <a:rPr lang="it" sz="800" i="1">
                <a:solidFill>
                  <a:schemeClr val="dk1"/>
                </a:solidFill>
                <a:latin typeface="Raleway"/>
                <a:ea typeface="Raleway"/>
                <a:cs typeface="Raleway"/>
                <a:sym typeface="Raleway"/>
              </a:rPr>
              <a:t>h</a:t>
            </a:r>
            <a:r>
              <a:rPr lang="it" sz="800">
                <a:solidFill>
                  <a:schemeClr val="dk1"/>
                </a:solidFill>
                <a:latin typeface="Raleway"/>
                <a:ea typeface="Raleway"/>
                <a:cs typeface="Raleway"/>
                <a:sym typeface="Raleway"/>
              </a:rPr>
              <a:t> with cosine similarity </a:t>
            </a:r>
            <a:endParaRPr sz="800">
              <a:solidFill>
                <a:schemeClr val="dk1"/>
              </a:solidFill>
              <a:latin typeface="Raleway"/>
              <a:ea typeface="Raleway"/>
              <a:cs typeface="Raleway"/>
              <a:sym typeface="Raleway"/>
            </a:endParaRPr>
          </a:p>
        </p:txBody>
      </p:sp>
      <p:pic>
        <p:nvPicPr>
          <p:cNvPr id="444" name="Google Shape;444;p29"/>
          <p:cNvPicPr preferRelativeResize="0"/>
          <p:nvPr/>
        </p:nvPicPr>
        <p:blipFill>
          <a:blip r:embed="rId3">
            <a:alphaModFix/>
          </a:blip>
          <a:stretch>
            <a:fillRect/>
          </a:stretch>
        </p:blipFill>
        <p:spPr>
          <a:xfrm>
            <a:off x="4711100" y="2742892"/>
            <a:ext cx="4044301" cy="1998482"/>
          </a:xfrm>
          <a:prstGeom prst="rect">
            <a:avLst/>
          </a:prstGeom>
          <a:noFill/>
          <a:ln>
            <a:noFill/>
          </a:ln>
        </p:spPr>
      </p:pic>
      <p:pic>
        <p:nvPicPr>
          <p:cNvPr id="445" name="Google Shape;445;p29"/>
          <p:cNvPicPr preferRelativeResize="0"/>
          <p:nvPr/>
        </p:nvPicPr>
        <p:blipFill>
          <a:blip r:embed="rId4">
            <a:alphaModFix/>
          </a:blip>
          <a:stretch>
            <a:fillRect/>
          </a:stretch>
        </p:blipFill>
        <p:spPr>
          <a:xfrm>
            <a:off x="4841100" y="744425"/>
            <a:ext cx="4014993" cy="1998476"/>
          </a:xfrm>
          <a:prstGeom prst="rect">
            <a:avLst/>
          </a:prstGeom>
          <a:noFill/>
          <a:ln>
            <a:noFill/>
          </a:ln>
        </p:spPr>
      </p:pic>
      <p:pic>
        <p:nvPicPr>
          <p:cNvPr id="446" name="Google Shape;446;p29"/>
          <p:cNvPicPr preferRelativeResize="0"/>
          <p:nvPr/>
        </p:nvPicPr>
        <p:blipFill>
          <a:blip r:embed="rId5">
            <a:alphaModFix/>
          </a:blip>
          <a:stretch>
            <a:fillRect/>
          </a:stretch>
        </p:blipFill>
        <p:spPr>
          <a:xfrm>
            <a:off x="4433400" y="3210925"/>
            <a:ext cx="277200" cy="277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0"/>
          <p:cNvSpPr txBox="1">
            <a:spLocks noGrp="1"/>
          </p:cNvSpPr>
          <p:nvPr>
            <p:ph type="title"/>
          </p:nvPr>
        </p:nvSpPr>
        <p:spPr>
          <a:xfrm>
            <a:off x="707850" y="1589250"/>
            <a:ext cx="7728300" cy="9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4700"/>
              <a:t>Thanks</a:t>
            </a:r>
            <a:r>
              <a:rPr lang="it" sz="4200"/>
              <a:t> </a:t>
            </a:r>
            <a:r>
              <a:rPr lang="it" sz="4700"/>
              <a:t>for your attention</a:t>
            </a:r>
            <a:endParaRPr sz="4700"/>
          </a:p>
        </p:txBody>
      </p:sp>
      <p:sp>
        <p:nvSpPr>
          <p:cNvPr id="452" name="Google Shape;452;p30"/>
          <p:cNvSpPr txBox="1"/>
          <p:nvPr/>
        </p:nvSpPr>
        <p:spPr>
          <a:xfrm>
            <a:off x="707849" y="3430063"/>
            <a:ext cx="6838259"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t" sz="1100" b="1">
                <a:solidFill>
                  <a:schemeClr val="dk1"/>
                </a:solidFill>
                <a:latin typeface="Lato"/>
                <a:ea typeface="Lato"/>
                <a:cs typeface="Lato"/>
                <a:sym typeface="Lato"/>
              </a:rPr>
              <a:t>02    | </a:t>
            </a:r>
            <a:r>
              <a:rPr lang="it" sz="1100">
                <a:solidFill>
                  <a:srgbClr val="000000"/>
                </a:solidFill>
                <a:latin typeface="Lato"/>
                <a:ea typeface="Lato"/>
                <a:cs typeface="Lato"/>
                <a:sym typeface="Lato"/>
              </a:rPr>
              <a:t>  </a:t>
            </a:r>
            <a:r>
              <a:rPr lang="it" sz="1100">
                <a:latin typeface="Lato"/>
                <a:ea typeface="Lato"/>
                <a:cs typeface="Lato"/>
                <a:sym typeface="Lato"/>
              </a:rPr>
              <a:t>New paradigm of decomposed confidence, directly modelling  </a:t>
            </a:r>
            <a:r>
              <a:rPr lang="it" sz="1200" i="1">
                <a:latin typeface="Spectral"/>
                <a:ea typeface="Spectral"/>
                <a:cs typeface="Spectral"/>
                <a:sym typeface="Spectral"/>
              </a:rPr>
              <a:t>p(din|</a:t>
            </a:r>
            <a:r>
              <a:rPr lang="it" sz="1200" b="1" i="1">
                <a:latin typeface="Spectral"/>
                <a:ea typeface="Spectral"/>
                <a:cs typeface="Spectral"/>
                <a:sym typeface="Spectral"/>
              </a:rPr>
              <a:t>x</a:t>
            </a:r>
            <a:r>
              <a:rPr lang="it" sz="1200">
                <a:latin typeface="Spectral"/>
                <a:ea typeface="Spectral"/>
                <a:cs typeface="Spectral"/>
                <a:sym typeface="Spectral"/>
              </a:rPr>
              <a:t>)</a:t>
            </a:r>
            <a:r>
              <a:rPr lang="it" sz="1100">
                <a:latin typeface="Lato"/>
                <a:ea typeface="Lato"/>
                <a:cs typeface="Lato"/>
                <a:sym typeface="Lato"/>
              </a:rPr>
              <a:t>  as scoring function.</a:t>
            </a:r>
            <a:endParaRPr sz="1500"/>
          </a:p>
        </p:txBody>
      </p:sp>
      <p:sp>
        <p:nvSpPr>
          <p:cNvPr id="453" name="Google Shape;453;p30"/>
          <p:cNvSpPr txBox="1"/>
          <p:nvPr/>
        </p:nvSpPr>
        <p:spPr>
          <a:xfrm>
            <a:off x="707850" y="3757963"/>
            <a:ext cx="6032700"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it" sz="1100" b="1">
                <a:solidFill>
                  <a:schemeClr val="dk1"/>
                </a:solidFill>
                <a:latin typeface="Lato"/>
                <a:ea typeface="Lato"/>
                <a:cs typeface="Lato"/>
                <a:sym typeface="Lato"/>
              </a:rPr>
              <a:t>03    |</a:t>
            </a:r>
            <a:r>
              <a:rPr lang="it" sz="1100" b="1">
                <a:solidFill>
                  <a:srgbClr val="CCCCCC"/>
                </a:solidFill>
                <a:latin typeface="Lato"/>
                <a:ea typeface="Lato"/>
                <a:cs typeface="Lato"/>
                <a:sym typeface="Lato"/>
              </a:rPr>
              <a:t> </a:t>
            </a:r>
            <a:r>
              <a:rPr lang="it" sz="1100">
                <a:solidFill>
                  <a:srgbClr val="53C6A1"/>
                </a:solidFill>
                <a:latin typeface="Lato"/>
                <a:ea typeface="Lato"/>
                <a:cs typeface="Lato"/>
                <a:sym typeface="Lato"/>
              </a:rPr>
              <a:t> </a:t>
            </a:r>
            <a:r>
              <a:rPr lang="it" sz="1100">
                <a:solidFill>
                  <a:srgbClr val="000000"/>
                </a:solidFill>
                <a:latin typeface="Lato"/>
                <a:ea typeface="Lato"/>
                <a:cs typeface="Lato"/>
                <a:sym typeface="Lato"/>
              </a:rPr>
              <a:t> </a:t>
            </a:r>
            <a:r>
              <a:rPr lang="it" sz="1100">
                <a:latin typeface="Lato"/>
                <a:ea typeface="Lato"/>
                <a:cs typeface="Lato"/>
                <a:sym typeface="Lato"/>
              </a:rPr>
              <a:t>Pre-processing method inspired to ODIN, </a:t>
            </a:r>
            <a:r>
              <a:rPr lang="it" sz="1100" b="1" i="1">
                <a:latin typeface="Lato"/>
                <a:ea typeface="Lato"/>
                <a:cs typeface="Lato"/>
                <a:sym typeface="Lato"/>
              </a:rPr>
              <a:t>without</a:t>
            </a:r>
            <a:r>
              <a:rPr lang="it" sz="1100">
                <a:latin typeface="Lato"/>
                <a:ea typeface="Lato"/>
                <a:cs typeface="Lato"/>
                <a:sym typeface="Lato"/>
              </a:rPr>
              <a:t> tuning on OOD data.</a:t>
            </a:r>
            <a:endParaRPr sz="1500"/>
          </a:p>
          <a:p>
            <a:pPr marL="0" lvl="0" indent="0" algn="l" rtl="0">
              <a:lnSpc>
                <a:spcPct val="115000"/>
              </a:lnSpc>
              <a:spcBef>
                <a:spcPts val="1600"/>
              </a:spcBef>
              <a:spcAft>
                <a:spcPts val="1600"/>
              </a:spcAft>
              <a:buNone/>
            </a:pPr>
            <a:endParaRPr sz="1100">
              <a:latin typeface="Lato"/>
              <a:ea typeface="Lato"/>
              <a:cs typeface="Lato"/>
              <a:sym typeface="Lato"/>
            </a:endParaRPr>
          </a:p>
        </p:txBody>
      </p:sp>
      <p:sp>
        <p:nvSpPr>
          <p:cNvPr id="454" name="Google Shape;454;p30"/>
          <p:cNvSpPr txBox="1">
            <a:spLocks noGrp="1"/>
          </p:cNvSpPr>
          <p:nvPr>
            <p:ph type="title"/>
          </p:nvPr>
        </p:nvSpPr>
        <p:spPr>
          <a:xfrm>
            <a:off x="707850" y="2571750"/>
            <a:ext cx="2130600" cy="4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1600" b="0">
                <a:solidFill>
                  <a:schemeClr val="accent3"/>
                </a:solidFill>
                <a:latin typeface="Lato"/>
                <a:ea typeface="Lato"/>
                <a:cs typeface="Lato"/>
                <a:sym typeface="Lato"/>
              </a:rPr>
              <a:t>Takeaway</a:t>
            </a:r>
            <a:endParaRPr sz="1600" b="0">
              <a:solidFill>
                <a:schemeClr val="accent3"/>
              </a:solidFill>
              <a:latin typeface="Lato"/>
              <a:ea typeface="Lato"/>
              <a:cs typeface="Lato"/>
              <a:sym typeface="Lato"/>
            </a:endParaRPr>
          </a:p>
        </p:txBody>
      </p:sp>
      <p:pic>
        <p:nvPicPr>
          <p:cNvPr id="455" name="Google Shape;455;p30"/>
          <p:cNvPicPr preferRelativeResize="0"/>
          <p:nvPr/>
        </p:nvPicPr>
        <p:blipFill>
          <a:blip r:embed="rId3">
            <a:alphaModFix/>
          </a:blip>
          <a:stretch>
            <a:fillRect/>
          </a:stretch>
        </p:blipFill>
        <p:spPr>
          <a:xfrm>
            <a:off x="6308600" y="4798425"/>
            <a:ext cx="2675050" cy="247350"/>
          </a:xfrm>
          <a:prstGeom prst="rect">
            <a:avLst/>
          </a:prstGeom>
          <a:noFill/>
          <a:ln>
            <a:noFill/>
          </a:ln>
        </p:spPr>
      </p:pic>
      <p:sp>
        <p:nvSpPr>
          <p:cNvPr id="456" name="Google Shape;456;p30"/>
          <p:cNvSpPr txBox="1">
            <a:spLocks noGrp="1"/>
          </p:cNvSpPr>
          <p:nvPr>
            <p:ph type="title"/>
          </p:nvPr>
        </p:nvSpPr>
        <p:spPr>
          <a:xfrm>
            <a:off x="7121125" y="2325175"/>
            <a:ext cx="1202400" cy="4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1200" b="0" i="1">
                <a:solidFill>
                  <a:schemeClr val="accent3"/>
                </a:solidFill>
                <a:latin typeface="Lato"/>
                <a:ea typeface="Lato"/>
                <a:cs typeface="Lato"/>
                <a:sym typeface="Lato"/>
              </a:rPr>
              <a:t>any questions?</a:t>
            </a:r>
            <a:endParaRPr sz="1200" b="0" i="1">
              <a:solidFill>
                <a:schemeClr val="accent3"/>
              </a:solidFill>
              <a:latin typeface="Lato"/>
              <a:ea typeface="Lato"/>
              <a:cs typeface="Lato"/>
              <a:sym typeface="Lato"/>
            </a:endParaRPr>
          </a:p>
        </p:txBody>
      </p:sp>
      <p:sp>
        <p:nvSpPr>
          <p:cNvPr id="457" name="Google Shape;457;p30"/>
          <p:cNvSpPr txBox="1"/>
          <p:nvPr/>
        </p:nvSpPr>
        <p:spPr>
          <a:xfrm>
            <a:off x="707850" y="3102163"/>
            <a:ext cx="6032700" cy="428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t" sz="1100" b="1">
                <a:solidFill>
                  <a:schemeClr val="dk1"/>
                </a:solidFill>
                <a:latin typeface="Lato"/>
                <a:ea typeface="Lato"/>
                <a:cs typeface="Lato"/>
                <a:sym typeface="Lato"/>
              </a:rPr>
              <a:t>01    |</a:t>
            </a:r>
            <a:r>
              <a:rPr lang="it" sz="1100" b="1">
                <a:solidFill>
                  <a:srgbClr val="CCCCCC"/>
                </a:solidFill>
                <a:latin typeface="Lato"/>
                <a:ea typeface="Lato"/>
                <a:cs typeface="Lato"/>
                <a:sym typeface="Lato"/>
              </a:rPr>
              <a:t> </a:t>
            </a:r>
            <a:r>
              <a:rPr lang="it" sz="1100">
                <a:solidFill>
                  <a:srgbClr val="53C6A1"/>
                </a:solidFill>
                <a:latin typeface="Lato"/>
                <a:ea typeface="Lato"/>
                <a:cs typeface="Lato"/>
                <a:sym typeface="Lato"/>
              </a:rPr>
              <a:t> </a:t>
            </a:r>
            <a:r>
              <a:rPr lang="it" sz="1100">
                <a:solidFill>
                  <a:srgbClr val="000000"/>
                </a:solidFill>
                <a:latin typeface="Lato"/>
                <a:ea typeface="Lato"/>
                <a:cs typeface="Lato"/>
                <a:sym typeface="Lato"/>
              </a:rPr>
              <a:t> </a:t>
            </a:r>
            <a:r>
              <a:rPr lang="it" sz="1100">
                <a:latin typeface="Lato"/>
                <a:ea typeface="Lato"/>
                <a:cs typeface="Lato"/>
                <a:sym typeface="Lato"/>
              </a:rPr>
              <a:t>Learning OOD detection without OOD data is feasible.</a:t>
            </a:r>
            <a:endParaRPr sz="1100">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1"/>
                                        </p:tgtEl>
                                        <p:attrNameLst>
                                          <p:attrName>style.visibility</p:attrName>
                                        </p:attrNameLst>
                                      </p:cBhvr>
                                      <p:to>
                                        <p:strVal val="visible"/>
                                      </p:to>
                                    </p:set>
                                    <p:animEffect transition="in" filter="fade">
                                      <p:cBhvr>
                                        <p:cTn id="7" dur="1000"/>
                                        <p:tgtEl>
                                          <p:spTgt spid="451"/>
                                        </p:tgtEl>
                                      </p:cBhvr>
                                    </p:animEffect>
                                  </p:childTnLst>
                                </p:cTn>
                              </p:par>
                              <p:par>
                                <p:cTn id="8" presetID="10" presetClass="entr" presetSubtype="0" fill="hold" nodeType="withEffect">
                                  <p:stCondLst>
                                    <p:cond delay="0"/>
                                  </p:stCondLst>
                                  <p:childTnLst>
                                    <p:set>
                                      <p:cBhvr>
                                        <p:cTn id="9" dur="1" fill="hold">
                                          <p:stCondLst>
                                            <p:cond delay="0"/>
                                          </p:stCondLst>
                                        </p:cTn>
                                        <p:tgtEl>
                                          <p:spTgt spid="456"/>
                                        </p:tgtEl>
                                        <p:attrNameLst>
                                          <p:attrName>style.visibility</p:attrName>
                                        </p:attrNameLst>
                                      </p:cBhvr>
                                      <p:to>
                                        <p:strVal val="visible"/>
                                      </p:to>
                                    </p:set>
                                    <p:animEffect transition="in" filter="fade">
                                      <p:cBhvr>
                                        <p:cTn id="10" dur="1000"/>
                                        <p:tgtEl>
                                          <p:spTgt spid="4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One step back: OOD detection in classification</a:t>
            </a:r>
            <a:endParaRPr/>
          </a:p>
        </p:txBody>
      </p:sp>
      <p:sp>
        <p:nvSpPr>
          <p:cNvPr id="191" name="Google Shape;191;p19"/>
          <p:cNvSpPr txBox="1">
            <a:spLocks noGrp="1"/>
          </p:cNvSpPr>
          <p:nvPr>
            <p:ph type="body" idx="1"/>
          </p:nvPr>
        </p:nvSpPr>
        <p:spPr>
          <a:xfrm>
            <a:off x="727650" y="1932449"/>
            <a:ext cx="7688700" cy="560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it" sz="1200"/>
              <a:t>How can we detect whether an input data is from in-distribution (i.e. the training distribution) or out-of-distribution?</a:t>
            </a:r>
            <a:endParaRPr sz="1200"/>
          </a:p>
          <a:p>
            <a:pPr marL="0" lvl="0" indent="0" algn="l" rtl="0">
              <a:spcBef>
                <a:spcPts val="1600"/>
              </a:spcBef>
              <a:spcAft>
                <a:spcPts val="1600"/>
              </a:spcAft>
              <a:buNone/>
            </a:pPr>
            <a:endParaRPr sz="1100"/>
          </a:p>
        </p:txBody>
      </p:sp>
      <p:grpSp>
        <p:nvGrpSpPr>
          <p:cNvPr id="192" name="Google Shape;192;p19"/>
          <p:cNvGrpSpPr/>
          <p:nvPr/>
        </p:nvGrpSpPr>
        <p:grpSpPr>
          <a:xfrm>
            <a:off x="995593" y="3363162"/>
            <a:ext cx="494156" cy="695969"/>
            <a:chOff x="5404660" y="3376803"/>
            <a:chExt cx="648925" cy="913945"/>
          </a:xfrm>
        </p:grpSpPr>
        <p:pic>
          <p:nvPicPr>
            <p:cNvPr id="193" name="Google Shape;193;p19"/>
            <p:cNvPicPr preferRelativeResize="0"/>
            <p:nvPr/>
          </p:nvPicPr>
          <p:blipFill>
            <a:blip r:embed="rId3">
              <a:alphaModFix/>
            </a:blip>
            <a:stretch>
              <a:fillRect/>
            </a:stretch>
          </p:blipFill>
          <p:spPr>
            <a:xfrm>
              <a:off x="5404660" y="3376803"/>
              <a:ext cx="648925" cy="648925"/>
            </a:xfrm>
            <a:prstGeom prst="rect">
              <a:avLst/>
            </a:prstGeom>
            <a:noFill/>
            <a:ln>
              <a:noFill/>
            </a:ln>
          </p:spPr>
        </p:pic>
        <p:pic>
          <p:nvPicPr>
            <p:cNvPr id="194" name="Google Shape;194;p19" descr="&lt;math xmlns=&quot;http://www.w3.org/1998/Math/MathML&quot;&gt;&lt;msub&gt;&lt;mi&gt;f&lt;/mi&gt;&lt;mi&gt;&amp;#x3B8;&lt;/mi&gt;&lt;/msub&gt;&lt;mfenced&gt;&lt;mi mathvariant=&quot;bold-italic&quot;&gt;x&lt;/mi&gt;&lt;/mfenced&gt;&lt;/math&gt;" title="f subscript theta open parentheses bold italic x close parentheses"/>
            <p:cNvPicPr preferRelativeResize="0"/>
            <p:nvPr/>
          </p:nvPicPr>
          <p:blipFill>
            <a:blip r:embed="rId4">
              <a:alphaModFix/>
            </a:blip>
            <a:stretch>
              <a:fillRect/>
            </a:stretch>
          </p:blipFill>
          <p:spPr>
            <a:xfrm>
              <a:off x="5527076" y="4125574"/>
              <a:ext cx="446389" cy="165175"/>
            </a:xfrm>
            <a:prstGeom prst="rect">
              <a:avLst/>
            </a:prstGeom>
            <a:noFill/>
            <a:ln>
              <a:noFill/>
            </a:ln>
          </p:spPr>
        </p:pic>
      </p:grpSp>
      <p:sp>
        <p:nvSpPr>
          <p:cNvPr id="195" name="Google Shape;195;p19"/>
          <p:cNvSpPr txBox="1"/>
          <p:nvPr/>
        </p:nvSpPr>
        <p:spPr>
          <a:xfrm>
            <a:off x="5423450" y="970950"/>
            <a:ext cx="3436200" cy="3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800">
                <a:latin typeface="Lato"/>
                <a:ea typeface="Lato"/>
                <a:cs typeface="Lato"/>
                <a:sym typeface="Lato"/>
              </a:rPr>
              <a:t>Taste the issue</a:t>
            </a:r>
            <a:r>
              <a:rPr lang="it" sz="800" i="1">
                <a:latin typeface="Lato"/>
                <a:ea typeface="Lato"/>
                <a:cs typeface="Lato"/>
                <a:sym typeface="Lato"/>
              </a:rPr>
              <a:t>: </a:t>
            </a:r>
            <a:r>
              <a:rPr lang="it" sz="800" i="1" u="sng">
                <a:solidFill>
                  <a:schemeClr val="accent5"/>
                </a:solidFill>
                <a:latin typeface="Lato"/>
                <a:ea typeface="Lato"/>
                <a:cs typeface="Lato"/>
                <a:sym typeface="Lato"/>
                <a:hlinkClick r:id="rId5">
                  <a:extLst>
                    <a:ext uri="{A12FA001-AC4F-418D-AE19-62706E023703}">
                      <ahyp:hlinkClr xmlns:ahyp="http://schemas.microsoft.com/office/drawing/2018/hyperlinkcolor" val="tx"/>
                    </a:ext>
                  </a:extLst>
                </a:hlinkClick>
              </a:rPr>
              <a:t>/cat_vs_dogs_FT</a:t>
            </a:r>
            <a:endParaRPr sz="800" i="1">
              <a:solidFill>
                <a:schemeClr val="accent5"/>
              </a:solidFill>
              <a:latin typeface="Lato"/>
              <a:ea typeface="Lato"/>
              <a:cs typeface="Lato"/>
              <a:sym typeface="Lato"/>
            </a:endParaRPr>
          </a:p>
        </p:txBody>
      </p:sp>
      <p:grpSp>
        <p:nvGrpSpPr>
          <p:cNvPr id="196" name="Google Shape;196;p19"/>
          <p:cNvGrpSpPr/>
          <p:nvPr/>
        </p:nvGrpSpPr>
        <p:grpSpPr>
          <a:xfrm>
            <a:off x="3378760" y="2393109"/>
            <a:ext cx="2546436" cy="2176328"/>
            <a:chOff x="3126335" y="2662372"/>
            <a:chExt cx="2546436" cy="2176328"/>
          </a:xfrm>
        </p:grpSpPr>
        <p:grpSp>
          <p:nvGrpSpPr>
            <p:cNvPr id="197" name="Google Shape;197;p19"/>
            <p:cNvGrpSpPr/>
            <p:nvPr/>
          </p:nvGrpSpPr>
          <p:grpSpPr>
            <a:xfrm>
              <a:off x="3126335" y="2662372"/>
              <a:ext cx="2139794" cy="2176327"/>
              <a:chOff x="3433835" y="2662372"/>
              <a:chExt cx="2139794" cy="2176327"/>
            </a:xfrm>
          </p:grpSpPr>
          <p:pic>
            <p:nvPicPr>
              <p:cNvPr id="198" name="Google Shape;198;p19"/>
              <p:cNvPicPr preferRelativeResize="0"/>
              <p:nvPr/>
            </p:nvPicPr>
            <p:blipFill>
              <a:blip r:embed="rId6">
                <a:alphaModFix/>
              </a:blip>
              <a:stretch>
                <a:fillRect/>
              </a:stretch>
            </p:blipFill>
            <p:spPr>
              <a:xfrm>
                <a:off x="3433835" y="2662372"/>
                <a:ext cx="2139794" cy="2176327"/>
              </a:xfrm>
              <a:prstGeom prst="rect">
                <a:avLst/>
              </a:prstGeom>
              <a:noFill/>
              <a:ln>
                <a:noFill/>
              </a:ln>
            </p:spPr>
          </p:pic>
          <p:pic>
            <p:nvPicPr>
              <p:cNvPr id="199" name="Google Shape;199;p19"/>
              <p:cNvPicPr preferRelativeResize="0"/>
              <p:nvPr/>
            </p:nvPicPr>
            <p:blipFill>
              <a:blip r:embed="rId7">
                <a:alphaModFix/>
              </a:blip>
              <a:stretch>
                <a:fillRect/>
              </a:stretch>
            </p:blipFill>
            <p:spPr>
              <a:xfrm>
                <a:off x="3462150" y="2662375"/>
                <a:ext cx="648914" cy="698450"/>
              </a:xfrm>
              <a:prstGeom prst="rect">
                <a:avLst/>
              </a:prstGeom>
              <a:noFill/>
              <a:ln>
                <a:noFill/>
              </a:ln>
            </p:spPr>
          </p:pic>
        </p:grpSp>
        <p:sp>
          <p:nvSpPr>
            <p:cNvPr id="200" name="Google Shape;200;p19"/>
            <p:cNvSpPr txBox="1"/>
            <p:nvPr/>
          </p:nvSpPr>
          <p:spPr>
            <a:xfrm rot="802916">
              <a:off x="5162330" y="4057772"/>
              <a:ext cx="452383" cy="55418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it" sz="2400" b="1">
                  <a:solidFill>
                    <a:schemeClr val="accent3"/>
                  </a:solidFill>
                  <a:latin typeface="Raleway"/>
                  <a:ea typeface="Raleway"/>
                  <a:cs typeface="Raleway"/>
                  <a:sym typeface="Raleway"/>
                </a:rPr>
                <a:t>?!</a:t>
              </a:r>
              <a:endParaRPr sz="2000">
                <a:latin typeface="Raleway"/>
                <a:ea typeface="Raleway"/>
                <a:cs typeface="Raleway"/>
                <a:sym typeface="Raleway"/>
              </a:endParaRPr>
            </a:p>
          </p:txBody>
        </p:sp>
        <p:sp>
          <p:nvSpPr>
            <p:cNvPr id="201" name="Google Shape;201;p19"/>
            <p:cNvSpPr/>
            <p:nvPr/>
          </p:nvSpPr>
          <p:spPr>
            <a:xfrm>
              <a:off x="3851800" y="3350100"/>
              <a:ext cx="687900" cy="1488600"/>
            </a:xfrm>
            <a:prstGeom prst="rect">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9"/>
          <p:cNvSpPr/>
          <p:nvPr/>
        </p:nvSpPr>
        <p:spPr>
          <a:xfrm>
            <a:off x="3222413" y="3436863"/>
            <a:ext cx="356100" cy="457200"/>
          </a:xfrm>
          <a:prstGeom prst="rightArrow">
            <a:avLst>
              <a:gd name="adj1" fmla="val 50000"/>
              <a:gd name="adj2" fmla="val 50000"/>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9"/>
          <p:cNvSpPr txBox="1"/>
          <p:nvPr/>
        </p:nvSpPr>
        <p:spPr>
          <a:xfrm>
            <a:off x="1583700" y="3403325"/>
            <a:ext cx="1014600" cy="6156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it">
                <a:latin typeface="Lato"/>
                <a:ea typeface="Lato"/>
                <a:cs typeface="Lato"/>
                <a:sym typeface="Lato"/>
              </a:rPr>
              <a:t>𝜎 / softmax</a:t>
            </a:r>
            <a:endParaRPr sz="1200"/>
          </a:p>
        </p:txBody>
      </p:sp>
      <p:grpSp>
        <p:nvGrpSpPr>
          <p:cNvPr id="204" name="Google Shape;204;p19"/>
          <p:cNvGrpSpPr/>
          <p:nvPr/>
        </p:nvGrpSpPr>
        <p:grpSpPr>
          <a:xfrm>
            <a:off x="2345979" y="3268800"/>
            <a:ext cx="1091322" cy="382550"/>
            <a:chOff x="924150" y="4719600"/>
            <a:chExt cx="1205082" cy="382550"/>
          </a:xfrm>
        </p:grpSpPr>
        <p:pic>
          <p:nvPicPr>
            <p:cNvPr id="205" name="Google Shape;205;p19"/>
            <p:cNvPicPr preferRelativeResize="0"/>
            <p:nvPr/>
          </p:nvPicPr>
          <p:blipFill>
            <a:blip r:embed="rId8">
              <a:alphaModFix/>
            </a:blip>
            <a:stretch>
              <a:fillRect/>
            </a:stretch>
          </p:blipFill>
          <p:spPr>
            <a:xfrm>
              <a:off x="924150" y="4719600"/>
              <a:ext cx="258388" cy="258388"/>
            </a:xfrm>
            <a:prstGeom prst="rect">
              <a:avLst/>
            </a:prstGeom>
            <a:noFill/>
            <a:ln>
              <a:noFill/>
            </a:ln>
          </p:spPr>
        </p:pic>
        <p:sp>
          <p:nvSpPr>
            <p:cNvPr id="206" name="Google Shape;206;p19"/>
            <p:cNvSpPr txBox="1"/>
            <p:nvPr/>
          </p:nvSpPr>
          <p:spPr>
            <a:xfrm>
              <a:off x="1079232" y="4763450"/>
              <a:ext cx="10500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it" sz="1000" b="1">
                  <a:solidFill>
                    <a:schemeClr val="accent1"/>
                  </a:solidFill>
                  <a:latin typeface="Raleway"/>
                  <a:ea typeface="Raleway"/>
                  <a:cs typeface="Raleway"/>
                  <a:sym typeface="Raleway"/>
                </a:rPr>
                <a:t>  GUILTY!</a:t>
              </a:r>
              <a:endParaRPr sz="1600">
                <a:latin typeface="Raleway"/>
                <a:ea typeface="Raleway"/>
                <a:cs typeface="Raleway"/>
                <a:sym typeface="Raleway"/>
              </a:endParaRPr>
            </a:p>
          </p:txBody>
        </p:sp>
      </p:grpSp>
      <p:sp>
        <p:nvSpPr>
          <p:cNvPr id="207" name="Google Shape;207;p19"/>
          <p:cNvSpPr txBox="1"/>
          <p:nvPr/>
        </p:nvSpPr>
        <p:spPr>
          <a:xfrm>
            <a:off x="5430950" y="536625"/>
            <a:ext cx="3573600" cy="538800"/>
          </a:xfrm>
          <a:prstGeom prst="rect">
            <a:avLst/>
          </a:prstGeom>
          <a:noFill/>
          <a:ln>
            <a:noFill/>
          </a:ln>
        </p:spPr>
        <p:txBody>
          <a:bodyPr spcFirstLastPara="1" wrap="square" lIns="91425" tIns="91425" rIns="91425" bIns="91425" anchor="t" anchorCtr="0">
            <a:spAutoFit/>
          </a:bodyPr>
          <a:lstStyle/>
          <a:p>
            <a:pPr marL="0" lvl="0" indent="0" algn="l" rtl="0">
              <a:lnSpc>
                <a:spcPct val="88043"/>
              </a:lnSpc>
              <a:spcBef>
                <a:spcPts val="0"/>
              </a:spcBef>
              <a:spcAft>
                <a:spcPts val="700"/>
              </a:spcAft>
              <a:buNone/>
            </a:pPr>
            <a:r>
              <a:rPr lang="it" sz="800">
                <a:highlight>
                  <a:schemeClr val="lt1"/>
                </a:highlight>
                <a:latin typeface="Lato"/>
                <a:ea typeface="Lato"/>
                <a:cs typeface="Lato"/>
                <a:sym typeface="Lato"/>
              </a:rPr>
              <a:t>Good reading: </a:t>
            </a:r>
            <a:r>
              <a:rPr lang="it" sz="800" i="1">
                <a:highlight>
                  <a:schemeClr val="lt1"/>
                </a:highlight>
                <a:latin typeface="Lato"/>
                <a:ea typeface="Lato"/>
                <a:cs typeface="Lato"/>
                <a:sym typeface="Lato"/>
              </a:rPr>
              <a:t>Are open set classification methods effective on large-scale datasets? </a:t>
            </a:r>
            <a:r>
              <a:rPr lang="it" sz="700">
                <a:solidFill>
                  <a:schemeClr val="hlink"/>
                </a:solidFill>
                <a:highlight>
                  <a:srgbClr val="FFFFFF"/>
                </a:highlight>
              </a:rPr>
              <a:t>Ryne Roady, Tyler L. Hayes, Ronald Kemker, Ayesha Gonzales, Christopher Kanan</a:t>
            </a:r>
            <a:endParaRPr sz="1000">
              <a:solidFill>
                <a:srgbClr val="202020"/>
              </a:solidFill>
              <a:highlight>
                <a:srgbClr val="FFFFFF"/>
              </a:highlight>
            </a:endParaRPr>
          </a:p>
        </p:txBody>
      </p:sp>
      <p:grpSp>
        <p:nvGrpSpPr>
          <p:cNvPr id="208" name="Google Shape;208;p19"/>
          <p:cNvGrpSpPr/>
          <p:nvPr/>
        </p:nvGrpSpPr>
        <p:grpSpPr>
          <a:xfrm>
            <a:off x="889700" y="4213350"/>
            <a:ext cx="1828200" cy="356100"/>
            <a:chOff x="81475" y="4357550"/>
            <a:chExt cx="1828200" cy="356100"/>
          </a:xfrm>
        </p:grpSpPr>
        <p:sp>
          <p:nvSpPr>
            <p:cNvPr id="209" name="Google Shape;209;p19"/>
            <p:cNvSpPr/>
            <p:nvPr/>
          </p:nvSpPr>
          <p:spPr>
            <a:xfrm>
              <a:off x="81475" y="4357550"/>
              <a:ext cx="1828200" cy="356100"/>
            </a:xfrm>
            <a:prstGeom prst="roundRect">
              <a:avLst>
                <a:gd name="adj" fmla="val 16667"/>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9"/>
            <p:cNvGrpSpPr/>
            <p:nvPr/>
          </p:nvGrpSpPr>
          <p:grpSpPr>
            <a:xfrm>
              <a:off x="168249" y="4437250"/>
              <a:ext cx="1698311" cy="196701"/>
              <a:chOff x="179174" y="4812475"/>
              <a:chExt cx="1698311" cy="196701"/>
            </a:xfrm>
          </p:grpSpPr>
          <p:pic>
            <p:nvPicPr>
              <p:cNvPr id="211" name="Google Shape;211;p19" descr="&lt;math xmlns=&quot;http://www.w3.org/1998/Math/MathML&quot;&gt;&lt;msub&gt;&lt;mi&gt;D&lt;/mi&gt;&lt;mrow&gt;&lt;mi&gt;i&lt;/mi&gt;&lt;mi&gt;n&lt;/mi&gt;&lt;/mrow&gt;&lt;/msub&gt;&lt;mo&gt;=&lt;/mo&gt;&lt;msub&gt;&lt;mrow&gt;&lt;mo&gt;{&lt;/mo&gt;&lt;mo&gt;(&lt;/mo&gt;&lt;msub&gt;&lt;mi mathvariant=&quot;bold-italic&quot;&gt;x&lt;/mi&gt;&lt;mi mathvariant=&quot;bold&quot;&gt;i&lt;/mi&gt;&lt;/msub&gt;&lt;mo mathvariant=&quot;bold&quot;&gt;,&lt;/mo&gt;&lt;msub&gt;&lt;mi mathvariant=&quot;bold-italic&quot;&gt;y&lt;/mi&gt;&lt;mi mathvariant=&quot;bold&quot;&gt;i&lt;/mi&gt;&lt;/msub&gt;&lt;mo&gt;)&lt;/mo&gt;&lt;mo&gt;}&lt;/mo&gt;&lt;/mrow&gt;&lt;mrow&gt;&lt;mi&gt;i&lt;/mi&gt;&lt;mo&gt;=&lt;/mo&gt;&lt;mn&gt;1&lt;/mn&gt;&lt;mo&gt;.&lt;/mo&gt;&lt;mo&gt;.&lt;/mo&gt;&lt;mo&gt;.&lt;/mo&gt;&lt;mi&gt;N&lt;/mi&gt;&lt;/mrow&gt;&lt;/msub&gt;&lt;mo&gt;&amp;#x223C;&lt;/mo&gt;&lt;msub&gt;&lt;mi&gt;p&lt;/mi&gt;&lt;mrow&gt;&lt;mi&gt;i&lt;/mi&gt;&lt;mi&gt;n&lt;/mi&gt;&lt;/mrow&gt;&lt;/msub&gt;&lt;mo&gt;(&lt;/mo&gt;&lt;mi&gt;x&lt;/mi&gt;&lt;mo&gt;,&lt;/mo&gt;&lt;mi&gt;y&lt;/mi&gt;&lt;mo&gt;)&lt;/mo&gt;&lt;/math&gt;" title="D subscript i n end subscript equals left curly bracket left parenthesis bold italic x subscript bold i bold comma bold italic y subscript bold i right parenthesis right curly bracket subscript i equals 1... N end subscript tilde operator p subscript i n end subscript left parenthesis x comma y right parenthesis"/>
              <p:cNvPicPr preferRelativeResize="0"/>
              <p:nvPr/>
            </p:nvPicPr>
            <p:blipFill rotWithShape="1">
              <a:blip r:embed="rId9">
                <a:alphaModFix/>
              </a:blip>
              <a:srcRect l="66175" t="-10"/>
              <a:stretch/>
            </p:blipFill>
            <p:spPr>
              <a:xfrm>
                <a:off x="1221233" y="4812475"/>
                <a:ext cx="656252" cy="196700"/>
              </a:xfrm>
              <a:prstGeom prst="rect">
                <a:avLst/>
              </a:prstGeom>
              <a:noFill/>
              <a:ln>
                <a:noFill/>
              </a:ln>
            </p:spPr>
          </p:pic>
          <p:pic>
            <p:nvPicPr>
              <p:cNvPr id="212" name="Google Shape;212;p19" descr="&lt;math xmlns=&quot;http://www.w3.org/1998/Math/MathML&quot;&gt;&lt;msub&gt;&lt;mi&gt;D&lt;/mi&gt;&lt;mrow&gt;&lt;mi&gt;i&lt;/mi&gt;&lt;mi&gt;n&lt;/mi&gt;&lt;/mrow&gt;&lt;/msub&gt;&lt;mo&gt;=&lt;/mo&gt;&lt;msubsup&gt;&lt;mrow&gt;&lt;mo&gt;{&lt;/mo&gt;&lt;mo&gt;(&lt;/mo&gt;&lt;msub&gt;&lt;mi mathvariant=&quot;bold-italic&quot;&gt;x&lt;/mi&gt;&lt;mi mathvariant=&quot;bold&quot;&gt;i&lt;/mi&gt;&lt;/msub&gt;&lt;mo mathvariant=&quot;bold&quot;&gt;,&lt;/mo&gt;&lt;msub&gt;&lt;mi mathvariant=&quot;bold-italic&quot;&gt;y&lt;/mi&gt;&lt;mi mathvariant=&quot;bold&quot;&gt;i&lt;/mi&gt;&lt;/msub&gt;&lt;mo&gt;)&lt;/mo&gt;&lt;mo&gt;}&lt;/mo&gt;&lt;/mrow&gt;&lt;mrow&gt;&lt;mi&gt;i&lt;/mi&gt;&lt;mo&gt;=&lt;/mo&gt;&lt;mn&gt;1&lt;/mn&gt;&lt;/mrow&gt;&lt;mi&gt;N&lt;/mi&gt;&lt;/msubsup&gt;&lt;/math&gt;" title="D subscript i n end subscript equals left curly bracket left parenthesis bold italic x subscript bold i bold comma bold italic y subscript bold i right parenthesis right curly bracket subscript i equals 1 end subscript superscript N"/>
              <p:cNvPicPr preferRelativeResize="0"/>
              <p:nvPr/>
            </p:nvPicPr>
            <p:blipFill>
              <a:blip r:embed="rId10">
                <a:alphaModFix/>
              </a:blip>
              <a:stretch>
                <a:fillRect/>
              </a:stretch>
            </p:blipFill>
            <p:spPr>
              <a:xfrm>
                <a:off x="179174" y="4812476"/>
                <a:ext cx="1013391" cy="196700"/>
              </a:xfrm>
              <a:prstGeom prst="rect">
                <a:avLst/>
              </a:prstGeom>
              <a:noFill/>
              <a:ln>
                <a:noFill/>
              </a:ln>
            </p:spPr>
          </p:pic>
        </p:grpSp>
      </p:grpSp>
      <p:grpSp>
        <p:nvGrpSpPr>
          <p:cNvPr id="213" name="Google Shape;213;p19"/>
          <p:cNvGrpSpPr/>
          <p:nvPr/>
        </p:nvGrpSpPr>
        <p:grpSpPr>
          <a:xfrm>
            <a:off x="3642826" y="4725606"/>
            <a:ext cx="1640137" cy="287159"/>
            <a:chOff x="366800" y="4272425"/>
            <a:chExt cx="2033900" cy="356100"/>
          </a:xfrm>
        </p:grpSpPr>
        <p:grpSp>
          <p:nvGrpSpPr>
            <p:cNvPr id="214" name="Google Shape;214;p19"/>
            <p:cNvGrpSpPr/>
            <p:nvPr/>
          </p:nvGrpSpPr>
          <p:grpSpPr>
            <a:xfrm>
              <a:off x="366800" y="4272425"/>
              <a:ext cx="960300" cy="356100"/>
              <a:chOff x="1440400" y="4448225"/>
              <a:chExt cx="960300" cy="356100"/>
            </a:xfrm>
          </p:grpSpPr>
          <p:sp>
            <p:nvSpPr>
              <p:cNvPr id="215" name="Google Shape;215;p19"/>
              <p:cNvSpPr/>
              <p:nvPr/>
            </p:nvSpPr>
            <p:spPr>
              <a:xfrm>
                <a:off x="1440400" y="4448225"/>
                <a:ext cx="960300" cy="356100"/>
              </a:xfrm>
              <a:prstGeom prst="roundRect">
                <a:avLst>
                  <a:gd name="adj" fmla="val 16667"/>
                </a:avLst>
              </a:prstGeom>
              <a:solidFill>
                <a:schemeClr val="lt1"/>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6" name="Google Shape;216;p19" descr="&lt;math xmlns=&quot;http://www.w3.org/1998/Math/MathML&quot;&gt;&lt;msub&gt;&lt;mi&gt;p&lt;/mi&gt;&lt;mrow&gt;&lt;mi&gt;o&lt;/mi&gt;&lt;mi&gt;u&lt;/mi&gt;&lt;mi&gt;t&lt;/mi&gt;&lt;/mrow&gt;&lt;/msub&gt;&lt;mfenced&gt;&lt;mrow&gt;&lt;mi mathvariant=&quot;bold-italic&quot;&gt;x&lt;/mi&gt;&lt;mo&gt;,&lt;/mo&gt;&lt;mi&gt;y&lt;/mi&gt;&lt;/mrow&gt;&lt;/mfenced&gt;&lt;/math&gt;" title="p subscript o u t end subscript open parentheses bold italic x comma y close parentheses"/>
              <p:cNvPicPr preferRelativeResize="0"/>
              <p:nvPr/>
            </p:nvPicPr>
            <p:blipFill>
              <a:blip r:embed="rId11">
                <a:alphaModFix/>
              </a:blip>
              <a:stretch>
                <a:fillRect/>
              </a:stretch>
            </p:blipFill>
            <p:spPr>
              <a:xfrm>
                <a:off x="1592429" y="4543683"/>
                <a:ext cx="656236" cy="165175"/>
              </a:xfrm>
              <a:prstGeom prst="rect">
                <a:avLst/>
              </a:prstGeom>
              <a:noFill/>
              <a:ln>
                <a:noFill/>
              </a:ln>
            </p:spPr>
          </p:pic>
        </p:grpSp>
        <p:grpSp>
          <p:nvGrpSpPr>
            <p:cNvPr id="217" name="Google Shape;217;p19"/>
            <p:cNvGrpSpPr/>
            <p:nvPr/>
          </p:nvGrpSpPr>
          <p:grpSpPr>
            <a:xfrm>
              <a:off x="1440400" y="4272425"/>
              <a:ext cx="960300" cy="356100"/>
              <a:chOff x="1440400" y="3954750"/>
              <a:chExt cx="960300" cy="356100"/>
            </a:xfrm>
          </p:grpSpPr>
          <p:sp>
            <p:nvSpPr>
              <p:cNvPr id="218" name="Google Shape;218;p19"/>
              <p:cNvSpPr/>
              <p:nvPr/>
            </p:nvSpPr>
            <p:spPr>
              <a:xfrm>
                <a:off x="1440400" y="3954750"/>
                <a:ext cx="960300" cy="356100"/>
              </a:xfrm>
              <a:prstGeom prst="roundRect">
                <a:avLst>
                  <a:gd name="adj" fmla="val 16667"/>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9" name="Google Shape;219;p19" descr="&lt;math xmlns=&quot;http://www.w3.org/1998/Math/MathML&quot;&gt;&lt;msub&gt;&lt;mi&gt;p&lt;/mi&gt;&lt;mrow&gt;&lt;mi&gt;i&lt;/mi&gt;&lt;mi&gt;n&lt;/mi&gt;&lt;/mrow&gt;&lt;/msub&gt;&lt;mo&gt;(&lt;/mo&gt;&lt;mi&gt;x&lt;/mi&gt;&lt;mo&gt;,&lt;/mo&gt;&lt;mi&gt;y&lt;/mi&gt;&lt;mo&gt;)&lt;/mo&gt;&lt;/math&gt;" title="p subscript i n end subscript left parenthesis x comma y right parenthesis"/>
              <p:cNvPicPr preferRelativeResize="0"/>
              <p:nvPr/>
            </p:nvPicPr>
            <p:blipFill>
              <a:blip r:embed="rId12">
                <a:alphaModFix/>
              </a:blip>
              <a:stretch>
                <a:fillRect/>
              </a:stretch>
            </p:blipFill>
            <p:spPr>
              <a:xfrm>
                <a:off x="1609374" y="4047099"/>
                <a:ext cx="622375" cy="171425"/>
              </a:xfrm>
              <a:prstGeom prst="rect">
                <a:avLst/>
              </a:prstGeom>
              <a:noFill/>
              <a:ln>
                <a:noFill/>
              </a:ln>
            </p:spPr>
          </p:pic>
        </p:grpSp>
      </p:grpSp>
      <p:pic>
        <p:nvPicPr>
          <p:cNvPr id="220" name="Google Shape;220;p19"/>
          <p:cNvPicPr preferRelativeResize="0"/>
          <p:nvPr/>
        </p:nvPicPr>
        <p:blipFill rotWithShape="1">
          <a:blip r:embed="rId13">
            <a:alphaModFix/>
          </a:blip>
          <a:srcRect t="49866" r="50801" b="4866"/>
          <a:stretch/>
        </p:blipFill>
        <p:spPr>
          <a:xfrm>
            <a:off x="6264766" y="2493150"/>
            <a:ext cx="2363991" cy="1666449"/>
          </a:xfrm>
          <a:prstGeom prst="rect">
            <a:avLst/>
          </a:prstGeom>
          <a:noFill/>
          <a:ln>
            <a:noFill/>
          </a:ln>
        </p:spPr>
      </p:pic>
      <p:pic>
        <p:nvPicPr>
          <p:cNvPr id="221" name="Google Shape;221;p19" descr="&lt;math xmlns=&quot;http://www.w3.org/1998/Math/MathML&quot;&gt;&lt;mover&gt;&lt;mi&gt;y&lt;/mi&gt;&lt;mo&gt;^&lt;/mo&gt;&lt;/mover&gt;&lt;mo&gt;=&lt;/mo&gt;&lt;mfenced open=&quot;{&quot; close=&quot;&quot;&gt;&lt;mtable columnalign=&quot;left&quot;&gt;&lt;mtr&gt;&lt;mtd&gt;&lt;mi mathcolor=&quot;#005FFF&quot;&gt;a&lt;/mi&gt;&lt;mi mathcolor=&quot;#005FFF&quot;&gt;r&lt;/mi&gt;&lt;mi mathcolor=&quot;#005FFF&quot;&gt;g&lt;/mi&gt;&lt;mi mathcolor=&quot;#005FFF&quot;&gt;m&lt;/mi&gt;&lt;mi mathcolor=&quot;#005FFF&quot;&gt;a&lt;/mi&gt;&lt;msub&gt;&lt;mi mathcolor=&quot;#005FFF&quot;&gt;x&lt;/mi&gt;&lt;mi mathcolor=&quot;#005FFF&quot;&gt;k&lt;/mi&gt;&lt;/msub&gt;&lt;mo mathcolor=&quot;#005FFF&quot;&gt;&amp;#xA0;&lt;/mo&gt;&lt;mo mathcolor=&quot;#005FFF&quot;&gt;&amp;#xA0;&lt;/mo&gt;&lt;msub&gt;&lt;mi mathcolor=&quot;#005FFF&quot;&gt;f&lt;/mi&gt;&lt;mi mathcolor=&quot;#005FFF&quot;&gt;&amp;#x3D1;&lt;/mi&gt;&lt;/msub&gt;&lt;mo mathcolor=&quot;#005FFF&quot;&gt;(&lt;/mo&gt;&lt;mi mathvariant=&quot;bold-italic&quot; mathcolor=&quot;#005FFF&quot;&gt;x&lt;/mi&gt;&lt;mo mathcolor=&quot;#005FFF&quot;&gt;)&lt;/mo&gt;&lt;mo mathcolor=&quot;#005FFF&quot;&gt;&amp;#xA0;&lt;/mo&gt;&lt;mo mathcolor=&quot;#005FFF&quot;&gt;&amp;#x2194;&lt;/mo&gt;&lt;mo mathcolor=&quot;#005FFF&quot;&gt;&amp;#xA0;&lt;/mo&gt;&lt;mi mathcolor=&quot;#005FFF&quot;&gt;S&lt;/mi&gt;&lt;mfenced mathcolor=&quot;#005FFF&quot;&gt;&lt;mi mathvariant=&quot;bold-italic&quot;&gt;x&lt;/mi&gt;&lt;/mfenced&gt;&lt;mo mathcolor=&quot;#005FFF&quot;&gt;&amp;#x2265;&lt;/mo&gt;&lt;mi mathcolor=&quot;#005FFF&quot;&gt;&amp;#x3B4;&lt;/mi&gt;&lt;/mtd&gt;&lt;/mtr&gt;&lt;mtr&gt;&lt;mtd&gt;&lt;mi mathcolor=&quot;#4C4C4C&quot;&gt;k&lt;/mi&gt;&lt;mo mathcolor=&quot;#4C4C4C&quot;&gt;+&lt;/mo&gt;&lt;mn mathcolor=&quot;#4C4C4C&quot;&gt;1&lt;/mn&gt;&lt;mo mathcolor=&quot;#4C4C4C&quot;&gt;&amp;#xA0;&lt;/mo&gt;&lt;mo mathcolor=&quot;#4C4C4C&quot;&gt;&amp;#x2194;&lt;/mo&gt;&lt;mo mathcolor=&quot;#4C4C4C&quot;&gt;&amp;#xA0;&lt;/mo&gt;&lt;mi mathcolor=&quot;#4C4C4C&quot;&gt;S&lt;/mi&gt;&lt;mfenced mathcolor=&quot;#4C4C4C&quot;&gt;&lt;mi mathvariant=&quot;bold-italic&quot;&gt;x&lt;/mi&gt;&lt;/mfenced&gt;&lt;mo mathcolor=&quot;#4C4C4C&quot;&gt;&amp;lt;&lt;/mo&gt;&lt;mi mathcolor=&quot;#4C4C4C&quot;&gt;&amp;#x3B4;&lt;/mi&gt;&lt;/mtd&gt;&lt;/mtr&gt;&lt;/mtable&gt;&lt;/mfenced&gt;&lt;/math&gt;" title="y with hat on top equals open curly brackets table attributes columnalign left end attributes row cell a r g m a x subscript k space space f subscript ϑ left parenthesis bold italic x right parenthesis space left right arrow space S open parentheses bold italic x close parentheses greater or equal than delta end cell row cell k plus 1 space left right arrow space S open parentheses bold italic x close parentheses less than delta end cell end table close"/>
          <p:cNvPicPr preferRelativeResize="0"/>
          <p:nvPr/>
        </p:nvPicPr>
        <p:blipFill>
          <a:blip r:embed="rId14">
            <a:alphaModFix/>
          </a:blip>
          <a:stretch>
            <a:fillRect/>
          </a:stretch>
        </p:blipFill>
        <p:spPr>
          <a:xfrm>
            <a:off x="6278263" y="4267925"/>
            <a:ext cx="2337002" cy="5607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fade">
                                      <p:cBhvr>
                                        <p:cTn id="7" dur="1000"/>
                                        <p:tgtEl>
                                          <p:spTgt spid="220"/>
                                        </p:tgtEl>
                                      </p:cBhvr>
                                    </p:animEffect>
                                  </p:childTnLst>
                                </p:cTn>
                              </p:par>
                              <p:par>
                                <p:cTn id="8" presetID="10" presetClass="entr" presetSubtype="0" fill="hold" nodeType="withEffect">
                                  <p:stCondLst>
                                    <p:cond delay="0"/>
                                  </p:stCondLst>
                                  <p:childTnLst>
                                    <p:set>
                                      <p:cBhvr>
                                        <p:cTn id="9" dur="1" fill="hold">
                                          <p:stCondLst>
                                            <p:cond delay="0"/>
                                          </p:stCondLst>
                                        </p:cTn>
                                        <p:tgtEl>
                                          <p:spTgt spid="221"/>
                                        </p:tgtEl>
                                        <p:attrNameLst>
                                          <p:attrName>style.visibility</p:attrName>
                                        </p:attrNameLst>
                                      </p:cBhvr>
                                      <p:to>
                                        <p:strVal val="visible"/>
                                      </p:to>
                                    </p:set>
                                    <p:animEffect transition="in" filter="fade">
                                      <p:cBhvr>
                                        <p:cTn id="10" dur="1000"/>
                                        <p:tgtEl>
                                          <p:spTgt spid="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0"/>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Hendrycks baseline (2017)</a:t>
            </a:r>
            <a:endParaRPr/>
          </a:p>
        </p:txBody>
      </p:sp>
      <p:sp>
        <p:nvSpPr>
          <p:cNvPr id="227" name="Google Shape;227;p20"/>
          <p:cNvSpPr txBox="1">
            <a:spLocks noGrp="1"/>
          </p:cNvSpPr>
          <p:nvPr>
            <p:ph type="body" idx="1"/>
          </p:nvPr>
        </p:nvSpPr>
        <p:spPr>
          <a:xfrm>
            <a:off x="729325" y="2078875"/>
            <a:ext cx="3774300" cy="27681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it" sz="1200"/>
              <a:t>Prediction probability of out-of-distribution examples tends to be lower than the prediction probability of in-distributed examples.</a:t>
            </a:r>
            <a:br>
              <a:rPr lang="it" sz="1200"/>
            </a:br>
            <a:endParaRPr sz="1200"/>
          </a:p>
          <a:p>
            <a:pPr marL="457200" lvl="0" indent="-304800" algn="l" rtl="0">
              <a:spcBef>
                <a:spcPts val="0"/>
              </a:spcBef>
              <a:spcAft>
                <a:spcPts val="0"/>
              </a:spcAft>
              <a:buSzPts val="1200"/>
              <a:buChar char="●"/>
            </a:pPr>
            <a:r>
              <a:rPr lang="it" sz="1200"/>
              <a:t>Setting a global threshold on the maximum value of the softmax predictions.</a:t>
            </a:r>
            <a:br>
              <a:rPr lang="it" sz="1200"/>
            </a:br>
            <a:endParaRPr sz="1200"/>
          </a:p>
          <a:p>
            <a:pPr marL="457200" lvl="0" indent="-304800" algn="l" rtl="0">
              <a:spcBef>
                <a:spcPts val="0"/>
              </a:spcBef>
              <a:spcAft>
                <a:spcPts val="0"/>
              </a:spcAft>
              <a:buSzPts val="1200"/>
              <a:buChar char="●"/>
            </a:pPr>
            <a:r>
              <a:rPr lang="it" sz="1200" i="1">
                <a:solidFill>
                  <a:schemeClr val="accent3"/>
                </a:solidFill>
              </a:rPr>
              <a:t>Problem:</a:t>
            </a:r>
            <a:r>
              <a:rPr lang="it" sz="1200">
                <a:solidFill>
                  <a:schemeClr val="accent3"/>
                </a:solidFill>
              </a:rPr>
              <a:t> </a:t>
            </a:r>
            <a:r>
              <a:rPr lang="it" sz="1200"/>
              <a:t>difference between in- and out- distributions could be subtle.</a:t>
            </a:r>
            <a:endParaRPr sz="1200"/>
          </a:p>
        </p:txBody>
      </p:sp>
      <p:sp>
        <p:nvSpPr>
          <p:cNvPr id="228" name="Google Shape;228;p20"/>
          <p:cNvSpPr txBox="1"/>
          <p:nvPr/>
        </p:nvSpPr>
        <p:spPr>
          <a:xfrm>
            <a:off x="5745350" y="651900"/>
            <a:ext cx="3228300" cy="535200"/>
          </a:xfrm>
          <a:prstGeom prst="rect">
            <a:avLst/>
          </a:prstGeom>
          <a:noFill/>
          <a:ln>
            <a:noFill/>
          </a:ln>
        </p:spPr>
        <p:txBody>
          <a:bodyPr spcFirstLastPara="1" wrap="square" lIns="91425" tIns="91425" rIns="91425" bIns="91425" anchor="t" anchorCtr="0">
            <a:noAutofit/>
          </a:bodyPr>
          <a:lstStyle/>
          <a:p>
            <a:pPr marL="0" lvl="0" indent="0" algn="l" rtl="0">
              <a:lnSpc>
                <a:spcPct val="91283"/>
              </a:lnSpc>
              <a:spcBef>
                <a:spcPts val="600"/>
              </a:spcBef>
              <a:spcAft>
                <a:spcPts val="0"/>
              </a:spcAft>
              <a:buNone/>
            </a:pPr>
            <a:r>
              <a:rPr lang="it" sz="800">
                <a:highlight>
                  <a:schemeClr val="lt1"/>
                </a:highlight>
                <a:latin typeface="Lato"/>
                <a:ea typeface="Lato"/>
                <a:cs typeface="Lato"/>
                <a:sym typeface="Lato"/>
              </a:rPr>
              <a:t>Good reading: </a:t>
            </a:r>
            <a:r>
              <a:rPr lang="it" sz="800" i="1">
                <a:highlight>
                  <a:srgbClr val="FFFFFF"/>
                </a:highlight>
                <a:latin typeface="Lato"/>
                <a:ea typeface="Lato"/>
                <a:cs typeface="Lato"/>
                <a:sym typeface="Lato"/>
              </a:rPr>
              <a:t>A Baseline for Detecting Misclassified and Out-of-Distribution Examples in Neural Networks </a:t>
            </a:r>
            <a:r>
              <a:rPr lang="it" sz="700">
                <a:solidFill>
                  <a:schemeClr val="hlink"/>
                </a:solidFill>
                <a:highlight>
                  <a:srgbClr val="FFFFFF"/>
                </a:highlight>
                <a:uFill>
                  <a:noFill/>
                </a:uFill>
                <a:hlinkClick r:id="rId3"/>
              </a:rPr>
              <a:t>Dan Hendrycks</a:t>
            </a:r>
            <a:r>
              <a:rPr lang="it" sz="750">
                <a:highlight>
                  <a:srgbClr val="FFFFFF"/>
                </a:highlight>
              </a:rPr>
              <a:t>, </a:t>
            </a:r>
            <a:r>
              <a:rPr lang="it" sz="700">
                <a:solidFill>
                  <a:schemeClr val="hlink"/>
                </a:solidFill>
                <a:highlight>
                  <a:srgbClr val="FFFFFF"/>
                </a:highlight>
                <a:uFill>
                  <a:noFill/>
                </a:uFill>
                <a:hlinkClick r:id="rId4"/>
              </a:rPr>
              <a:t>Kevin Gimpel</a:t>
            </a:r>
            <a:endParaRPr sz="1900" b="1">
              <a:highlight>
                <a:srgbClr val="FFFFFF"/>
              </a:highlight>
            </a:endParaRPr>
          </a:p>
          <a:p>
            <a:pPr marL="190500" lvl="0" indent="0" algn="l" rtl="0">
              <a:lnSpc>
                <a:spcPct val="91283"/>
              </a:lnSpc>
              <a:spcBef>
                <a:spcPts val="900"/>
              </a:spcBef>
              <a:spcAft>
                <a:spcPts val="900"/>
              </a:spcAft>
              <a:buNone/>
            </a:pPr>
            <a:endParaRPr sz="700" i="1">
              <a:highlight>
                <a:srgbClr val="FFFFFF"/>
              </a:highlight>
              <a:latin typeface="Lato"/>
              <a:ea typeface="Lato"/>
              <a:cs typeface="Lato"/>
              <a:sym typeface="Lato"/>
            </a:endParaRPr>
          </a:p>
        </p:txBody>
      </p:sp>
      <p:sp>
        <p:nvSpPr>
          <p:cNvPr id="229" name="Google Shape;229;p20"/>
          <p:cNvSpPr txBox="1"/>
          <p:nvPr/>
        </p:nvSpPr>
        <p:spPr>
          <a:xfrm>
            <a:off x="5308875" y="4219825"/>
            <a:ext cx="3000000" cy="423300"/>
          </a:xfrm>
          <a:prstGeom prst="rect">
            <a:avLst/>
          </a:prstGeom>
          <a:noFill/>
          <a:ln>
            <a:noFill/>
          </a:ln>
        </p:spPr>
        <p:txBody>
          <a:bodyPr spcFirstLastPara="1" wrap="square" lIns="91425" tIns="91425" rIns="91425" bIns="91425" anchor="t" anchorCtr="0">
            <a:spAutoFit/>
          </a:bodyPr>
          <a:lstStyle/>
          <a:p>
            <a:pPr marL="190500" lvl="0" indent="0" algn="l" rtl="0">
              <a:lnSpc>
                <a:spcPct val="91283"/>
              </a:lnSpc>
              <a:spcBef>
                <a:spcPts val="600"/>
              </a:spcBef>
              <a:spcAft>
                <a:spcPts val="900"/>
              </a:spcAft>
              <a:buNone/>
            </a:pPr>
            <a:r>
              <a:rPr lang="it" sz="800" i="1">
                <a:highlight>
                  <a:srgbClr val="FFFFFF"/>
                </a:highlight>
                <a:latin typeface="Lato"/>
                <a:ea typeface="Lato"/>
                <a:cs typeface="Lato"/>
                <a:sym typeface="Lato"/>
              </a:rPr>
              <a:t>Credit: Energy-based Out-of-distribution Detection </a:t>
            </a:r>
            <a:r>
              <a:rPr lang="it" sz="700">
                <a:solidFill>
                  <a:schemeClr val="hlink"/>
                </a:solidFill>
                <a:highlight>
                  <a:srgbClr val="FFFFFF"/>
                </a:highlight>
                <a:uFill>
                  <a:noFill/>
                </a:uFill>
                <a:hlinkClick r:id="rId5"/>
              </a:rPr>
              <a:t>Weitang Liu</a:t>
            </a:r>
            <a:r>
              <a:rPr lang="it" sz="750">
                <a:highlight>
                  <a:srgbClr val="FFFFFF"/>
                </a:highlight>
              </a:rPr>
              <a:t>, </a:t>
            </a:r>
            <a:r>
              <a:rPr lang="it" sz="700">
                <a:solidFill>
                  <a:schemeClr val="hlink"/>
                </a:solidFill>
                <a:highlight>
                  <a:srgbClr val="FFFFFF"/>
                </a:highlight>
                <a:uFill>
                  <a:noFill/>
                </a:uFill>
                <a:hlinkClick r:id="rId6"/>
              </a:rPr>
              <a:t>Xiaoyun Wang</a:t>
            </a:r>
            <a:r>
              <a:rPr lang="it" sz="750">
                <a:highlight>
                  <a:srgbClr val="FFFFFF"/>
                </a:highlight>
              </a:rPr>
              <a:t>, </a:t>
            </a:r>
            <a:r>
              <a:rPr lang="it" sz="700">
                <a:solidFill>
                  <a:schemeClr val="hlink"/>
                </a:solidFill>
                <a:highlight>
                  <a:srgbClr val="FFFFFF"/>
                </a:highlight>
                <a:uFill>
                  <a:noFill/>
                </a:uFill>
                <a:hlinkClick r:id="rId7"/>
              </a:rPr>
              <a:t>John D. Owens</a:t>
            </a:r>
            <a:r>
              <a:rPr lang="it" sz="750">
                <a:highlight>
                  <a:srgbClr val="FFFFFF"/>
                </a:highlight>
              </a:rPr>
              <a:t>, </a:t>
            </a:r>
            <a:r>
              <a:rPr lang="it" sz="700">
                <a:solidFill>
                  <a:schemeClr val="hlink"/>
                </a:solidFill>
                <a:highlight>
                  <a:srgbClr val="FFFFFF"/>
                </a:highlight>
                <a:uFill>
                  <a:noFill/>
                </a:uFill>
                <a:hlinkClick r:id="rId8"/>
              </a:rPr>
              <a:t>Yixuan Li</a:t>
            </a:r>
            <a:endParaRPr sz="1900" b="1">
              <a:highlight>
                <a:srgbClr val="FFFFFF"/>
              </a:highlight>
            </a:endParaRPr>
          </a:p>
        </p:txBody>
      </p:sp>
      <p:pic>
        <p:nvPicPr>
          <p:cNvPr id="230" name="Google Shape;230;p20"/>
          <p:cNvPicPr preferRelativeResize="0"/>
          <p:nvPr/>
        </p:nvPicPr>
        <p:blipFill>
          <a:blip r:embed="rId9">
            <a:alphaModFix/>
          </a:blip>
          <a:stretch>
            <a:fillRect/>
          </a:stretch>
        </p:blipFill>
        <p:spPr>
          <a:xfrm>
            <a:off x="5149575" y="1985400"/>
            <a:ext cx="3159296" cy="22344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1"/>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ODIN: a new state-of-the-art (2018)</a:t>
            </a:r>
            <a:endParaRPr/>
          </a:p>
        </p:txBody>
      </p:sp>
      <p:sp>
        <p:nvSpPr>
          <p:cNvPr id="236" name="Google Shape;236;p21"/>
          <p:cNvSpPr txBox="1">
            <a:spLocks noGrp="1"/>
          </p:cNvSpPr>
          <p:nvPr>
            <p:ph type="body" idx="1"/>
          </p:nvPr>
        </p:nvSpPr>
        <p:spPr>
          <a:xfrm>
            <a:off x="729325" y="2002675"/>
            <a:ext cx="5283000" cy="29247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Char char="●"/>
            </a:pPr>
            <a:r>
              <a:rPr lang="it" sz="1000" b="1"/>
              <a:t>Temperature</a:t>
            </a:r>
            <a:r>
              <a:rPr lang="it" sz="1000"/>
              <a:t> scaling for spreading weights over other classes:</a:t>
            </a:r>
            <a:endParaRPr sz="1000"/>
          </a:p>
          <a:p>
            <a:pPr marL="457200" lvl="0" indent="0" algn="l" rtl="0">
              <a:spcBef>
                <a:spcPts val="1600"/>
              </a:spcBef>
              <a:spcAft>
                <a:spcPts val="0"/>
              </a:spcAft>
              <a:buNone/>
            </a:pPr>
            <a:br>
              <a:rPr lang="it" sz="1000"/>
            </a:br>
            <a:br>
              <a:rPr lang="it" sz="1000"/>
            </a:br>
            <a:br>
              <a:rPr lang="it" sz="1000"/>
            </a:br>
            <a:endParaRPr sz="1000" b="1"/>
          </a:p>
          <a:p>
            <a:pPr marL="457200" lvl="0" indent="-292100" algn="l" rtl="0">
              <a:spcBef>
                <a:spcPts val="1600"/>
              </a:spcBef>
              <a:spcAft>
                <a:spcPts val="0"/>
              </a:spcAft>
              <a:buSzPts val="1000"/>
              <a:buChar char="●"/>
            </a:pPr>
            <a:r>
              <a:rPr lang="it" sz="1000" b="1"/>
              <a:t>Pre-process</a:t>
            </a:r>
            <a:r>
              <a:rPr lang="it" sz="1000"/>
              <a:t> the input by adding a small perturbation.</a:t>
            </a:r>
            <a:endParaRPr sz="1000"/>
          </a:p>
          <a:p>
            <a:pPr marL="0" lvl="0" indent="0" algn="l" rtl="0">
              <a:spcBef>
                <a:spcPts val="1600"/>
              </a:spcBef>
              <a:spcAft>
                <a:spcPts val="0"/>
              </a:spcAft>
              <a:buNone/>
            </a:pPr>
            <a:r>
              <a:rPr lang="it" sz="1000"/>
              <a:t>	</a:t>
            </a:r>
            <a:br>
              <a:rPr lang="it" sz="1000"/>
            </a:br>
            <a:br>
              <a:rPr lang="it" sz="1000"/>
            </a:br>
            <a:r>
              <a:rPr lang="it" sz="1000"/>
              <a:t>	feed the pre-processed image again and check the score.</a:t>
            </a:r>
            <a:endParaRPr sz="1000"/>
          </a:p>
          <a:p>
            <a:pPr marL="0" lvl="0" indent="0" algn="l" rtl="0">
              <a:spcBef>
                <a:spcPts val="1600"/>
              </a:spcBef>
              <a:spcAft>
                <a:spcPts val="1600"/>
              </a:spcAft>
              <a:buNone/>
            </a:pPr>
            <a:endParaRPr sz="1100"/>
          </a:p>
        </p:txBody>
      </p:sp>
      <p:pic>
        <p:nvPicPr>
          <p:cNvPr id="237" name="Google Shape;237;p21"/>
          <p:cNvPicPr preferRelativeResize="0"/>
          <p:nvPr/>
        </p:nvPicPr>
        <p:blipFill>
          <a:blip r:embed="rId3">
            <a:alphaModFix/>
          </a:blip>
          <a:stretch>
            <a:fillRect/>
          </a:stretch>
        </p:blipFill>
        <p:spPr>
          <a:xfrm>
            <a:off x="6012325" y="2002663"/>
            <a:ext cx="2653026" cy="2859525"/>
          </a:xfrm>
          <a:prstGeom prst="rect">
            <a:avLst/>
          </a:prstGeom>
          <a:noFill/>
          <a:ln>
            <a:noFill/>
          </a:ln>
        </p:spPr>
      </p:pic>
      <p:sp>
        <p:nvSpPr>
          <p:cNvPr id="238" name="Google Shape;238;p21"/>
          <p:cNvSpPr txBox="1"/>
          <p:nvPr/>
        </p:nvSpPr>
        <p:spPr>
          <a:xfrm>
            <a:off x="8020100" y="3802875"/>
            <a:ext cx="1058400" cy="1124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it" sz="800" i="1">
                <a:highlight>
                  <a:srgbClr val="FFFFFF"/>
                </a:highlight>
                <a:latin typeface="Lato"/>
                <a:ea typeface="Lato"/>
                <a:cs typeface="Lato"/>
                <a:sym typeface="Lato"/>
              </a:rPr>
              <a:t>Credit: Enhancing The Reliability of Out-of-distribution Image Detection in Neural Networks </a:t>
            </a:r>
            <a:r>
              <a:rPr lang="it" sz="700">
                <a:solidFill>
                  <a:schemeClr val="hlink"/>
                </a:solidFill>
                <a:highlight>
                  <a:srgbClr val="FFFFFF"/>
                </a:highlight>
              </a:rPr>
              <a:t>Shiyu Liang, Yixuan Li, R. Srikant</a:t>
            </a:r>
            <a:endParaRPr sz="700">
              <a:solidFill>
                <a:schemeClr val="hlink"/>
              </a:solidFill>
              <a:highlight>
                <a:srgbClr val="FFFFFF"/>
              </a:highlight>
            </a:endParaRPr>
          </a:p>
        </p:txBody>
      </p:sp>
      <p:pic>
        <p:nvPicPr>
          <p:cNvPr id="239" name="Google Shape;239;p21" descr="&lt;math xmlns=&quot;http://www.w3.org/1998/Math/MathML&quot;&gt;&lt;mtable columnalign=&quot;left left&quot;&gt;&lt;mtr&gt;&lt;mtd&gt;&lt;mover&gt;&lt;mi mathvariant=&quot;bold&quot;&gt;x&lt;/mi&gt;&lt;mo mathvariant=&quot;bold&quot;&gt;~&lt;/mo&gt;&lt;/mover&gt;&lt;mo&gt;=&lt;/mo&gt;&lt;mo&gt;&amp;#xA0;&lt;/mo&gt;&lt;mi mathvariant=&quot;bold-italic&quot;&gt;x&lt;/mi&gt;&lt;mo&gt;&amp;#xA0;&lt;/mo&gt;&lt;mo&gt;-&lt;/mo&gt;&lt;mo&gt;&amp;#xA0;&lt;/mo&gt;&lt;mi&gt;&amp;#x3B5;&lt;/mi&gt;&lt;mi&gt;si&lt;/mi&gt;&lt;mi&gt;g&lt;/mi&gt;&lt;mi&gt;n&lt;/mi&gt;&lt;mfenced&gt;&lt;mrow&gt;&lt;mo&gt;-&lt;/mo&gt;&lt;msub&gt;&lt;mo&gt;&amp;#x2207;&lt;/mo&gt;&lt;mi&gt;x&lt;/mi&gt;&lt;/msub&gt;&lt;mo&gt;&amp;#xA0;&lt;/mo&gt;&lt;mi&gt;log&lt;/mi&gt;&lt;mo&gt;&amp;#xA0;&lt;/mo&gt;&lt;msub&gt;&lt;mi mathcolor=&quot;#7F007F&quot;&gt;S&lt;/mi&gt;&lt;mover mathcolor=&quot;#7F007F&quot;&gt;&lt;mi&gt;y&lt;/mi&gt;&lt;mo&gt;^&lt;/mo&gt;&lt;/mover&gt;&lt;/msub&gt;&lt;mfenced mathcolor=&quot;#7F007F&quot;&gt;&lt;mrow&gt;&lt;mi mathvariant=&quot;bold-italic&quot;&gt;x&lt;/mi&gt;&lt;mo&gt;;&lt;/mo&gt;&lt;mo&gt;&amp;#xA0;&lt;/mo&gt;&lt;mi&gt;T&lt;/mi&gt;&lt;/mrow&gt;&lt;/mfenced&gt;&lt;/mrow&gt;&lt;/mfenced&gt;&lt;/mtd&gt;&lt;mtd/&gt;&lt;/mtr&gt;&lt;/mtable&gt;&lt;/math&gt;" title="table attributes columnalign left left end attributes row cell bold x with bold tilde on top equals space bold italic x space minus space epsilon si g n open parentheses negative nabla subscript x space log space S subscript y with hat on top end subscript open parentheses bold italic x semicolon space T close parentheses close parentheses end cell blank end table"/>
          <p:cNvPicPr preferRelativeResize="0"/>
          <p:nvPr/>
        </p:nvPicPr>
        <p:blipFill>
          <a:blip r:embed="rId4">
            <a:alphaModFix/>
          </a:blip>
          <a:stretch>
            <a:fillRect/>
          </a:stretch>
        </p:blipFill>
        <p:spPr>
          <a:xfrm>
            <a:off x="3333575" y="3728267"/>
            <a:ext cx="2298640" cy="204170"/>
          </a:xfrm>
          <a:prstGeom prst="rect">
            <a:avLst/>
          </a:prstGeom>
          <a:noFill/>
          <a:ln>
            <a:noFill/>
          </a:ln>
        </p:spPr>
      </p:pic>
      <p:sp>
        <p:nvSpPr>
          <p:cNvPr id="240" name="Google Shape;240;p21"/>
          <p:cNvSpPr txBox="1"/>
          <p:nvPr/>
        </p:nvSpPr>
        <p:spPr>
          <a:xfrm>
            <a:off x="5860825" y="629425"/>
            <a:ext cx="3256200" cy="3078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1600"/>
              </a:spcAft>
              <a:buNone/>
            </a:pPr>
            <a:r>
              <a:rPr lang="it" sz="800">
                <a:highlight>
                  <a:schemeClr val="lt1"/>
                </a:highlight>
                <a:latin typeface="Lato"/>
                <a:ea typeface="Lato"/>
                <a:cs typeface="Lato"/>
                <a:sym typeface="Lato"/>
              </a:rPr>
              <a:t>Good reading: </a:t>
            </a:r>
            <a:r>
              <a:rPr lang="it" sz="800" i="1">
                <a:highlight>
                  <a:srgbClr val="FFFFFF"/>
                </a:highlight>
                <a:latin typeface="Lato"/>
                <a:ea typeface="Lato"/>
                <a:cs typeface="Lato"/>
                <a:sym typeface="Lato"/>
              </a:rPr>
              <a:t>https://github.com/facebookresearch/odin/tree/main/code</a:t>
            </a:r>
            <a:endParaRPr sz="800" i="1">
              <a:highlight>
                <a:srgbClr val="FFFFFF"/>
              </a:highlight>
              <a:latin typeface="Lato"/>
              <a:ea typeface="Lato"/>
              <a:cs typeface="Lato"/>
              <a:sym typeface="Lato"/>
            </a:endParaRPr>
          </a:p>
        </p:txBody>
      </p:sp>
      <p:pic>
        <p:nvPicPr>
          <p:cNvPr id="241" name="Google Shape;241;p21" descr="&lt;math xmlns=&quot;http://www.w3.org/1998/Math/MathML&quot;&gt;&lt;msub&gt;&lt;mi mathcolor=&quot;#7F007F&quot;&gt;S&lt;/mi&gt;&lt;mover mathcolor=&quot;#7F007F&quot;&gt;&lt;mi&gt;y&lt;/mi&gt;&lt;mo&gt;^&lt;/mo&gt;&lt;/mover&gt;&lt;/msub&gt;&lt;mfenced mathcolor=&quot;#7F007F&quot;&gt;&lt;mrow&gt;&lt;mi mathvariant=&quot;bold-italic&quot;&gt;x&lt;/mi&gt;&lt;mo&gt;;&lt;/mo&gt;&lt;mi&gt;T&lt;/mi&gt;&lt;/mrow&gt;&lt;/mfenced&gt;&lt;mo&gt;&amp;#xA0;&lt;/mo&gt;&lt;mo&gt;=&lt;/mo&gt;&lt;mo&gt;&amp;#xA0;&lt;/mo&gt;&lt;mi&gt;m&lt;/mi&gt;&lt;mi&gt;a&lt;/mi&gt;&lt;msub&gt;&lt;mi&gt;x&lt;/mi&gt;&lt;mi&gt;k&lt;/mi&gt;&lt;/msub&gt;&lt;mo&gt;&amp;#xA0;&lt;/mo&gt;&lt;mi&gt;P&lt;/mi&gt;&lt;mo&gt;(&lt;/mo&gt;&lt;mi&gt;y&lt;/mi&gt;&lt;mo&gt;=&lt;/mo&gt;&lt;mi&gt;k&lt;/mi&gt;&lt;mo&gt;&amp;#xA0;&lt;/mo&gt;&lt;mo&gt;|&lt;/mo&gt;&lt;mo&gt;&amp;#xA0;&lt;/mo&gt;&lt;mi&gt;x&lt;/mi&gt;&lt;mo&gt;)&lt;/mo&gt;&lt;/math&gt;" title="S subscript y with hat on top end subscript open parentheses bold italic x semicolon T close parentheses space equals space m a x subscript k space P left parenthesis y equals k space vertical line space x right parenthesis"/>
          <p:cNvPicPr preferRelativeResize="0"/>
          <p:nvPr/>
        </p:nvPicPr>
        <p:blipFill>
          <a:blip r:embed="rId5">
            <a:alphaModFix/>
          </a:blip>
          <a:stretch>
            <a:fillRect/>
          </a:stretch>
        </p:blipFill>
        <p:spPr>
          <a:xfrm>
            <a:off x="1413471" y="3755675"/>
            <a:ext cx="1774801" cy="176767"/>
          </a:xfrm>
          <a:prstGeom prst="rect">
            <a:avLst/>
          </a:prstGeom>
          <a:noFill/>
          <a:ln>
            <a:noFill/>
          </a:ln>
        </p:spPr>
      </p:pic>
      <p:pic>
        <p:nvPicPr>
          <p:cNvPr id="242" name="Google Shape;242;p21" descr="&lt;math xmlns=&quot;http://www.w3.org/1998/Math/MathML&quot;&gt;&lt;mi&gt;g&lt;/mi&gt;&lt;mfenced&gt;&lt;mrow&gt;&lt;mi mathvariant=&quot;bold-italic&quot;&gt;x&lt;/mi&gt;&lt;mo&gt;,&lt;/mo&gt;&lt;mi&gt;&amp;#x3B4;&lt;/mi&gt;&lt;mo&gt;,&lt;/mo&gt;&lt;mi&gt;T&lt;/mi&gt;&lt;mo&gt;,&lt;/mo&gt;&lt;mi&gt;&amp;#x3B5;&lt;/mi&gt;&lt;/mrow&gt;&lt;/mfenced&gt;&lt;mo&gt;=&lt;/mo&gt;&lt;mfenced open=&quot;{&quot; close=&quot;&quot;&gt;&lt;mtable columnalign=&quot;left&quot;&gt;&lt;mtr&gt;&lt;mtd&gt;&lt;mn&gt;1&lt;/mn&gt;&lt;mo&gt;&amp;#xA0;&lt;/mo&gt;&lt;mi&gt;i&lt;/mi&gt;&lt;mi&gt;f&lt;/mi&gt;&lt;mo&gt;&amp;#xA0;&lt;/mo&gt;&lt;mi&gt;m&lt;/mi&gt;&lt;mi&gt;a&lt;/mi&gt;&lt;msub&gt;&lt;mi&gt;x&lt;/mi&gt;&lt;mi&gt;k&lt;/mi&gt;&lt;/msub&gt;&lt;mo&gt;&amp;#xA0;&lt;/mo&gt;&lt;mi&gt;S&lt;/mi&gt;&lt;mfenced&gt;&lt;mrow&gt;&lt;mover&gt;&lt;mi mathvariant=&quot;bold-italic&quot;&gt;x&lt;/mi&gt;&lt;mo&gt;~&lt;/mo&gt;&lt;/mover&gt;&lt;mo&gt;;&lt;/mo&gt;&lt;mi&gt;T&lt;/mi&gt;&lt;/mrow&gt;&lt;/mfenced&gt;&lt;mo&gt;&amp;#x2264;&lt;/mo&gt;&lt;mi&gt;&amp;#x3B4;&lt;/mi&gt;&lt;/mtd&gt;&lt;/mtr&gt;&lt;mtr&gt;&lt;mtd&gt;&lt;mn&gt;0&lt;/mn&gt;&lt;mo&gt;&amp;#xA0;&lt;/mo&gt;&lt;mi&gt;o&lt;/mi&gt;&lt;mi&gt;t&lt;/mi&gt;&lt;mi&gt;h&lt;/mi&gt;&lt;mi&gt;e&lt;/mi&gt;&lt;mi&gt;r&lt;/mi&gt;&lt;mi&gt;w&lt;/mi&gt;&lt;mi&gt;i&lt;/mi&gt;&lt;mi&gt;s&lt;/mi&gt;&lt;mi&gt;e&lt;/mi&gt;&lt;/mtd&gt;&lt;/mtr&gt;&lt;/mtable&gt;&lt;/mfenced&gt;&lt;/math&gt;" title="g open parentheses bold italic x comma delta comma T comma epsilon close parentheses equals open curly brackets table attributes columnalign left end attributes row cell 1 space i f space m a x subscript k space S open parentheses bold italic x with tilde on top semicolon T close parentheses less or equal than delta end cell row cell 0 space o t h e r w i s e end cell end table close"/>
          <p:cNvPicPr preferRelativeResize="0"/>
          <p:nvPr/>
        </p:nvPicPr>
        <p:blipFill>
          <a:blip r:embed="rId6">
            <a:alphaModFix/>
          </a:blip>
          <a:stretch>
            <a:fillRect/>
          </a:stretch>
        </p:blipFill>
        <p:spPr>
          <a:xfrm>
            <a:off x="2198149" y="4413824"/>
            <a:ext cx="2148949" cy="467175"/>
          </a:xfrm>
          <a:prstGeom prst="rect">
            <a:avLst/>
          </a:prstGeom>
          <a:noFill/>
          <a:ln>
            <a:noFill/>
          </a:ln>
        </p:spPr>
      </p:pic>
      <p:pic>
        <p:nvPicPr>
          <p:cNvPr id="243" name="Google Shape;243;p21" descr="&lt;math xmlns=&quot;http://www.w3.org/1998/Math/MathML&quot;&gt;&lt;mi&gt;f&lt;/mi&gt;&lt;mi&gt;r&lt;/mi&gt;&lt;mi&gt;o&lt;/mi&gt;&lt;mi&gt;m&lt;/mi&gt;&lt;mo&gt;&amp;#xA0;&lt;/mo&gt;&lt;mo&gt;&amp;#xA0;&lt;/mo&gt;&lt;mi&gt;P&lt;/mi&gt;&lt;mfenced&gt;&lt;mrow&gt;&lt;mi&gt;y&lt;/mi&gt;&lt;mo&gt;=&lt;/mo&gt;&lt;mi&gt;k&lt;/mi&gt;&lt;mo&gt;&amp;#xA0;&lt;/mo&gt;&lt;mo&gt;|&lt;/mo&gt;&lt;mo&gt;&amp;#xA0;&lt;/mo&gt;&lt;mi mathvariant=&quot;bold-italic&quot;&gt;x&lt;/mi&gt;&lt;/mrow&gt;&lt;/mfenced&gt;&lt;mo&gt;=&lt;/mo&gt;&lt;mfrac&gt;&lt;msup&gt;&lt;mi&gt;e&lt;/mi&gt;&lt;mstyle displaystyle=&quot;true&quot;&gt;&lt;msub&gt;&lt;mi&gt;f&lt;/mi&gt;&lt;mi&gt;k&lt;/mi&gt;&lt;/msub&gt;&lt;mfenced&gt;&lt;mi mathvariant=&quot;bold-italic&quot;&gt;x&lt;/mi&gt;&lt;/mfenced&gt;&lt;/mstyle&gt;&lt;/msup&gt;&lt;mstyle displaystyle=&quot;true&quot;&gt;&lt;munderover&gt;&lt;mo&gt;&amp;#x2211;&lt;/mo&gt;&lt;mrow&gt;&lt;mi&gt;j&lt;/mi&gt;&lt;mo&gt;=&lt;/mo&gt;&lt;mn&gt;1&lt;/mn&gt;&lt;/mrow&gt;&lt;mi&gt;C&lt;/mi&gt;&lt;/munderover&gt;&lt;msup&gt;&lt;mi&gt;e&lt;/mi&gt;&lt;mrow&gt;&lt;msub&gt;&lt;mi&gt;f&lt;/mi&gt;&lt;mi&gt;j&lt;/mi&gt;&lt;/msub&gt;&lt;mfenced&gt;&lt;mi mathvariant=&quot;bold-italic&quot;&gt;x&lt;/mi&gt;&lt;/mfenced&gt;&lt;/mrow&gt;&lt;/msup&gt;&lt;/mstyle&gt;&lt;/mfrac&gt;&lt;mo&gt;&amp;#xA0;&lt;/mo&gt;&lt;mo&gt;&amp;#xA0;&lt;/mo&gt;&lt;mo&gt;&amp;#xA0;&lt;/mo&gt;&lt;mi&gt;t&lt;/mi&gt;&lt;mi&gt;o&lt;/mi&gt;&lt;mo&gt;&amp;#xA0;&lt;/mo&gt;&lt;mo&gt;&amp;#xA0;&lt;/mo&gt;&lt;mo&gt;&amp;#xA0;&lt;/mo&gt;&lt;mi&gt;P&lt;/mi&gt;&lt;mfenced&gt;&lt;mrow&gt;&lt;mi&gt;y&lt;/mi&gt;&lt;mo&gt;=&lt;/mo&gt;&lt;mi&gt;k&lt;/mi&gt;&lt;mo&gt;&amp;#xA0;&lt;/mo&gt;&lt;mo&gt;|&lt;/mo&gt;&lt;mo&gt;&amp;#xA0;&lt;/mo&gt;&lt;mi mathvariant=&quot;bold-italic&quot;&gt;x&lt;/mi&gt;&lt;/mrow&gt;&lt;/mfenced&gt;&lt;mo&gt;=&lt;/mo&gt;&lt;mfrac&gt;&lt;msup&gt;&lt;mi&gt;e&lt;/mi&gt;&lt;mstyle displaystyle=&quot;true&quot;&gt;&lt;mfrac&gt;&lt;mrow&gt;&lt;msub&gt;&lt;mi&gt;f&lt;/mi&gt;&lt;mi&gt;k&lt;/mi&gt;&lt;/msub&gt;&lt;mfenced&gt;&lt;mi mathvariant=&quot;bold-italic&quot;&gt;x&lt;/mi&gt;&lt;/mfenced&gt;&lt;/mrow&gt;&lt;mi mathcolor=&quot;#FF0000&quot;&gt;T&lt;/mi&gt;&lt;/mfrac&gt;&lt;/mstyle&gt;&lt;/msup&gt;&lt;mstyle displaystyle=&quot;true&quot;&gt;&lt;munderover&gt;&lt;mo&gt;&amp;#x2211;&lt;/mo&gt;&lt;mrow&gt;&lt;mi&gt;j&lt;/mi&gt;&lt;mo&gt;=&lt;/mo&gt;&lt;mn&gt;1&lt;/mn&gt;&lt;/mrow&gt;&lt;mi&gt;C&lt;/mi&gt;&lt;/munderover&gt;&lt;msup&gt;&lt;mi&gt;e&lt;/mi&gt;&lt;mfrac&gt;&lt;mrow&gt;&lt;msub&gt;&lt;mi&gt;f&lt;/mi&gt;&lt;mi&gt;j&lt;/mi&gt;&lt;/msub&gt;&lt;mfenced&gt;&lt;mi mathvariant=&quot;bold-italic&quot;&gt;x&lt;/mi&gt;&lt;/mfenced&gt;&lt;/mrow&gt;&lt;mi mathcolor=&quot;#FF0000&quot;&gt;T&lt;/mi&gt;&lt;/mfrac&gt;&lt;/msup&gt;&lt;/mstyle&gt;&lt;/mfrac&gt;&lt;/math&gt;" title="f r o m space space P open parentheses y equals k space vertical line space bold italic x close parentheses equals fraction numerator e to the power of begin display style f subscript k open parentheses bold italic x close parentheses end style end exponent over denominator begin display style sum from j equals 1 to C of e to the power of f subscript j open parentheses bold italic x close parentheses end exponent end style end fraction space space space t o space space space P open parentheses y equals k space vertical line space bold italic x close parentheses equals fraction numerator e to the power of begin display style fraction numerator f subscript k open parentheses bold italic x close parentheses over denominator T end fraction end style end exponent over denominator begin display style sum from j equals 1 to C of e to the power of fraction numerator f subscript j open parentheses bold italic x close parentheses over denominator T end fraction end exponent end style end fraction"/>
          <p:cNvPicPr preferRelativeResize="0"/>
          <p:nvPr/>
        </p:nvPicPr>
        <p:blipFill>
          <a:blip r:embed="rId7">
            <a:alphaModFix/>
          </a:blip>
          <a:stretch>
            <a:fillRect/>
          </a:stretch>
        </p:blipFill>
        <p:spPr>
          <a:xfrm>
            <a:off x="1337275" y="2254049"/>
            <a:ext cx="4066534" cy="933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2"/>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ODIN: a new state-of-the-art (2018)</a:t>
            </a:r>
            <a:endParaRPr/>
          </a:p>
        </p:txBody>
      </p:sp>
      <p:pic>
        <p:nvPicPr>
          <p:cNvPr id="249" name="Google Shape;249;p22"/>
          <p:cNvPicPr preferRelativeResize="0"/>
          <p:nvPr/>
        </p:nvPicPr>
        <p:blipFill>
          <a:blip r:embed="rId3">
            <a:alphaModFix/>
          </a:blip>
          <a:stretch>
            <a:fillRect/>
          </a:stretch>
        </p:blipFill>
        <p:spPr>
          <a:xfrm>
            <a:off x="5618412" y="2025813"/>
            <a:ext cx="1903911" cy="2878725"/>
          </a:xfrm>
          <a:prstGeom prst="rect">
            <a:avLst/>
          </a:prstGeom>
          <a:noFill/>
          <a:ln>
            <a:noFill/>
          </a:ln>
        </p:spPr>
      </p:pic>
      <p:sp>
        <p:nvSpPr>
          <p:cNvPr id="250" name="Google Shape;250;p22"/>
          <p:cNvSpPr txBox="1"/>
          <p:nvPr/>
        </p:nvSpPr>
        <p:spPr>
          <a:xfrm>
            <a:off x="7643750" y="3631225"/>
            <a:ext cx="1139100" cy="7941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600"/>
              </a:spcAft>
              <a:buNone/>
            </a:pPr>
            <a:r>
              <a:rPr lang="it" sz="1200" i="1">
                <a:solidFill>
                  <a:schemeClr val="accent3"/>
                </a:solidFill>
                <a:latin typeface="Lato"/>
                <a:ea typeface="Lato"/>
                <a:cs typeface="Lato"/>
                <a:sym typeface="Lato"/>
              </a:rPr>
              <a:t>Problem:</a:t>
            </a:r>
            <a:br>
              <a:rPr lang="it" sz="1200">
                <a:solidFill>
                  <a:schemeClr val="accent3"/>
                </a:solidFill>
                <a:latin typeface="Lato"/>
                <a:ea typeface="Lato"/>
                <a:cs typeface="Lato"/>
                <a:sym typeface="Lato"/>
              </a:rPr>
            </a:br>
            <a:r>
              <a:rPr lang="it" sz="1200">
                <a:solidFill>
                  <a:schemeClr val="accent1"/>
                </a:solidFill>
                <a:latin typeface="Lato"/>
                <a:ea typeface="Lato"/>
                <a:cs typeface="Lato"/>
                <a:sym typeface="Lato"/>
              </a:rPr>
              <a:t>lack of generalization</a:t>
            </a:r>
            <a:endParaRPr sz="1200">
              <a:solidFill>
                <a:schemeClr val="accent1"/>
              </a:solidFill>
              <a:latin typeface="Lato"/>
              <a:ea typeface="Lato"/>
              <a:cs typeface="Lato"/>
              <a:sym typeface="Lato"/>
            </a:endParaRPr>
          </a:p>
        </p:txBody>
      </p:sp>
      <p:sp>
        <p:nvSpPr>
          <p:cNvPr id="251" name="Google Shape;251;p22"/>
          <p:cNvSpPr/>
          <p:nvPr/>
        </p:nvSpPr>
        <p:spPr>
          <a:xfrm>
            <a:off x="1664515" y="2288963"/>
            <a:ext cx="1799100" cy="1739100"/>
          </a:xfrm>
          <a:prstGeom prst="donut">
            <a:avLst>
              <a:gd name="adj" fmla="val 16067"/>
            </a:avLst>
          </a:prstGeom>
          <a:solidFill>
            <a:srgbClr val="000000">
              <a:alpha val="1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2"/>
          <p:cNvGrpSpPr/>
          <p:nvPr/>
        </p:nvGrpSpPr>
        <p:grpSpPr>
          <a:xfrm>
            <a:off x="413849" y="2391201"/>
            <a:ext cx="1473782" cy="550704"/>
            <a:chOff x="1532031" y="1315128"/>
            <a:chExt cx="2080438" cy="804300"/>
          </a:xfrm>
        </p:grpSpPr>
        <p:cxnSp>
          <p:nvCxnSpPr>
            <p:cNvPr id="253" name="Google Shape;253;p22"/>
            <p:cNvCxnSpPr/>
            <p:nvPr/>
          </p:nvCxnSpPr>
          <p:spPr>
            <a:xfrm>
              <a:off x="3178969" y="1638300"/>
              <a:ext cx="433500" cy="252300"/>
            </a:xfrm>
            <a:prstGeom prst="straightConnector1">
              <a:avLst/>
            </a:prstGeom>
            <a:noFill/>
            <a:ln w="19050" cap="flat" cmpd="sng">
              <a:solidFill>
                <a:srgbClr val="65F0AD"/>
              </a:solidFill>
              <a:prstDash val="solid"/>
              <a:round/>
              <a:headEnd type="oval" w="med" len="med"/>
              <a:tailEnd type="none" w="sm" len="sm"/>
            </a:ln>
          </p:spPr>
        </p:cxnSp>
        <p:sp>
          <p:nvSpPr>
            <p:cNvPr id="254" name="Google Shape;254;p22"/>
            <p:cNvSpPr txBox="1"/>
            <p:nvPr/>
          </p:nvSpPr>
          <p:spPr>
            <a:xfrm>
              <a:off x="1532031" y="1315128"/>
              <a:ext cx="1644000" cy="8043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it" sz="1000">
                  <a:latin typeface="Roboto"/>
                  <a:ea typeface="Roboto"/>
                  <a:cs typeface="Roboto"/>
                  <a:sym typeface="Roboto"/>
                </a:rPr>
                <a:t>TRAIN over in-distribution data</a:t>
              </a:r>
              <a:endParaRPr sz="1000">
                <a:latin typeface="Roboto"/>
                <a:ea typeface="Roboto"/>
                <a:cs typeface="Roboto"/>
                <a:sym typeface="Roboto"/>
              </a:endParaRPr>
            </a:p>
            <a:p>
              <a:pPr marL="0" lvl="0" indent="0" algn="r" rtl="0">
                <a:lnSpc>
                  <a:spcPct val="115000"/>
                </a:lnSpc>
                <a:spcBef>
                  <a:spcPts val="0"/>
                </a:spcBef>
                <a:spcAft>
                  <a:spcPts val="0"/>
                </a:spcAft>
                <a:buNone/>
              </a:pPr>
              <a:endParaRPr sz="600">
                <a:latin typeface="Roboto"/>
                <a:ea typeface="Roboto"/>
                <a:cs typeface="Roboto"/>
                <a:sym typeface="Roboto"/>
              </a:endParaRPr>
            </a:p>
            <a:p>
              <a:pPr marL="0" lvl="0" indent="0" algn="r" rtl="0">
                <a:lnSpc>
                  <a:spcPct val="115000"/>
                </a:lnSpc>
                <a:spcBef>
                  <a:spcPts val="0"/>
                </a:spcBef>
                <a:spcAft>
                  <a:spcPts val="0"/>
                </a:spcAft>
                <a:buNone/>
              </a:pPr>
              <a:r>
                <a:rPr lang="it" sz="1000" b="1">
                  <a:latin typeface="Roboto"/>
                  <a:ea typeface="Roboto"/>
                  <a:cs typeface="Roboto"/>
                  <a:sym typeface="Roboto"/>
                </a:rPr>
                <a:t>Using a vanilla classifier</a:t>
              </a:r>
              <a:endParaRPr sz="1000" b="1">
                <a:latin typeface="Roboto"/>
                <a:ea typeface="Roboto"/>
                <a:cs typeface="Roboto"/>
                <a:sym typeface="Roboto"/>
              </a:endParaRPr>
            </a:p>
          </p:txBody>
        </p:sp>
      </p:grpSp>
      <p:grpSp>
        <p:nvGrpSpPr>
          <p:cNvPr id="255" name="Google Shape;255;p22"/>
          <p:cNvGrpSpPr/>
          <p:nvPr/>
        </p:nvGrpSpPr>
        <p:grpSpPr>
          <a:xfrm>
            <a:off x="3237027" y="2391200"/>
            <a:ext cx="2114292" cy="1928800"/>
            <a:chOff x="5517319" y="1315127"/>
            <a:chExt cx="2984603" cy="2817000"/>
          </a:xfrm>
        </p:grpSpPr>
        <p:cxnSp>
          <p:nvCxnSpPr>
            <p:cNvPr id="256" name="Google Shape;256;p22"/>
            <p:cNvCxnSpPr/>
            <p:nvPr/>
          </p:nvCxnSpPr>
          <p:spPr>
            <a:xfrm flipH="1">
              <a:off x="5517319" y="1638300"/>
              <a:ext cx="433500" cy="252300"/>
            </a:xfrm>
            <a:prstGeom prst="straightConnector1">
              <a:avLst/>
            </a:prstGeom>
            <a:noFill/>
            <a:ln w="19050" cap="flat" cmpd="sng">
              <a:solidFill>
                <a:srgbClr val="085631"/>
              </a:solidFill>
              <a:prstDash val="solid"/>
              <a:round/>
              <a:headEnd type="oval" w="med" len="med"/>
              <a:tailEnd type="none" w="sm" len="sm"/>
            </a:ln>
          </p:spPr>
        </p:cxnSp>
        <p:sp>
          <p:nvSpPr>
            <p:cNvPr id="257" name="Google Shape;257;p22"/>
            <p:cNvSpPr txBox="1"/>
            <p:nvPr/>
          </p:nvSpPr>
          <p:spPr>
            <a:xfrm>
              <a:off x="5962121" y="1315127"/>
              <a:ext cx="2539800" cy="281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it" sz="1000">
                  <a:latin typeface="Roboto"/>
                  <a:ea typeface="Roboto"/>
                  <a:cs typeface="Roboto"/>
                  <a:sym typeface="Roboto"/>
                </a:rPr>
                <a:t>TUNE the parameters</a:t>
              </a:r>
              <a:r>
                <a:rPr lang="it" sz="1300">
                  <a:solidFill>
                    <a:schemeClr val="accent1"/>
                  </a:solidFill>
                  <a:latin typeface="Lato"/>
                  <a:ea typeface="Lato"/>
                  <a:cs typeface="Lato"/>
                  <a:sym typeface="Lato"/>
                </a:rPr>
                <a:t> ε, </a:t>
              </a:r>
              <a:r>
                <a:rPr lang="it" sz="1100" i="1">
                  <a:solidFill>
                    <a:schemeClr val="accent1"/>
                  </a:solidFill>
                  <a:latin typeface="Lato"/>
                  <a:ea typeface="Lato"/>
                  <a:cs typeface="Lato"/>
                  <a:sym typeface="Lato"/>
                </a:rPr>
                <a:t>T</a:t>
              </a:r>
              <a:r>
                <a:rPr lang="it" sz="1200" i="1">
                  <a:solidFill>
                    <a:schemeClr val="accent1"/>
                  </a:solidFill>
                  <a:latin typeface="Lato"/>
                  <a:ea typeface="Lato"/>
                  <a:cs typeface="Lato"/>
                  <a:sym typeface="Lato"/>
                </a:rPr>
                <a:t> </a:t>
              </a:r>
              <a:r>
                <a:rPr lang="it" sz="1000">
                  <a:latin typeface="Roboto"/>
                  <a:ea typeface="Roboto"/>
                  <a:cs typeface="Roboto"/>
                  <a:sym typeface="Roboto"/>
                </a:rPr>
                <a:t>used by the scoring function </a:t>
              </a:r>
              <a:r>
                <a:rPr lang="it" sz="1000" i="1">
                  <a:latin typeface="Roboto"/>
                  <a:ea typeface="Roboto"/>
                  <a:cs typeface="Roboto"/>
                  <a:sym typeface="Roboto"/>
                </a:rPr>
                <a:t>S</a:t>
              </a:r>
              <a:r>
                <a:rPr lang="it" sz="1000">
                  <a:latin typeface="Roboto"/>
                  <a:ea typeface="Roboto"/>
                  <a:cs typeface="Roboto"/>
                  <a:sym typeface="Roboto"/>
                </a:rPr>
                <a:t> over a </a:t>
              </a:r>
              <a:r>
                <a:rPr lang="it" sz="1000" b="1">
                  <a:latin typeface="Roboto"/>
                  <a:ea typeface="Roboto"/>
                  <a:cs typeface="Roboto"/>
                  <a:sym typeface="Roboto"/>
                </a:rPr>
                <a:t>validation dataset</a:t>
              </a:r>
              <a:r>
                <a:rPr lang="it" sz="1000">
                  <a:latin typeface="Roboto"/>
                  <a:ea typeface="Roboto"/>
                  <a:cs typeface="Roboto"/>
                  <a:sym typeface="Roboto"/>
                </a:rPr>
                <a:t> composed by in-distribution and OOD data. </a:t>
              </a:r>
              <a:endParaRPr sz="1000">
                <a:latin typeface="Roboto"/>
                <a:ea typeface="Roboto"/>
                <a:cs typeface="Roboto"/>
                <a:sym typeface="Roboto"/>
              </a:endParaRPr>
            </a:p>
            <a:p>
              <a:pPr marL="0" lvl="0" indent="0" algn="l" rtl="0">
                <a:lnSpc>
                  <a:spcPct val="115000"/>
                </a:lnSpc>
                <a:spcBef>
                  <a:spcPts val="0"/>
                </a:spcBef>
                <a:spcAft>
                  <a:spcPts val="0"/>
                </a:spcAft>
                <a:buNone/>
              </a:pPr>
              <a:endParaRPr sz="600">
                <a:latin typeface="Roboto"/>
                <a:ea typeface="Roboto"/>
                <a:cs typeface="Roboto"/>
                <a:sym typeface="Roboto"/>
              </a:endParaRPr>
            </a:p>
            <a:p>
              <a:pPr marL="0" lvl="0" indent="0" algn="l" rtl="0">
                <a:lnSpc>
                  <a:spcPct val="115000"/>
                </a:lnSpc>
                <a:spcBef>
                  <a:spcPts val="0"/>
                </a:spcBef>
                <a:spcAft>
                  <a:spcPts val="0"/>
                </a:spcAft>
                <a:buNone/>
              </a:pPr>
              <a:r>
                <a:rPr lang="it" sz="1000" b="1">
                  <a:latin typeface="Roboto"/>
                  <a:ea typeface="Roboto"/>
                  <a:cs typeface="Roboto"/>
                  <a:sym typeface="Roboto"/>
                </a:rPr>
                <a:t>those hyperparameters are specifically tuned for each OOD dataset.</a:t>
              </a:r>
              <a:endParaRPr sz="1000" b="1">
                <a:latin typeface="Roboto"/>
                <a:ea typeface="Roboto"/>
                <a:cs typeface="Roboto"/>
                <a:sym typeface="Roboto"/>
              </a:endParaRPr>
            </a:p>
          </p:txBody>
        </p:sp>
      </p:grpSp>
      <p:grpSp>
        <p:nvGrpSpPr>
          <p:cNvPr id="258" name="Google Shape;258;p22"/>
          <p:cNvGrpSpPr/>
          <p:nvPr/>
        </p:nvGrpSpPr>
        <p:grpSpPr>
          <a:xfrm>
            <a:off x="1395950" y="3911243"/>
            <a:ext cx="2320718" cy="1088596"/>
            <a:chOff x="2918396" y="3535140"/>
            <a:chExt cx="3276000" cy="1589887"/>
          </a:xfrm>
        </p:grpSpPr>
        <p:cxnSp>
          <p:nvCxnSpPr>
            <p:cNvPr id="259" name="Google Shape;259;p22"/>
            <p:cNvCxnSpPr/>
            <p:nvPr/>
          </p:nvCxnSpPr>
          <p:spPr>
            <a:xfrm rot="10800000">
              <a:off x="4556399" y="3535140"/>
              <a:ext cx="0" cy="460500"/>
            </a:xfrm>
            <a:prstGeom prst="straightConnector1">
              <a:avLst/>
            </a:prstGeom>
            <a:noFill/>
            <a:ln w="19050" cap="flat" cmpd="sng">
              <a:solidFill>
                <a:srgbClr val="0E9453"/>
              </a:solidFill>
              <a:prstDash val="solid"/>
              <a:round/>
              <a:headEnd type="oval" w="med" len="med"/>
              <a:tailEnd type="none" w="sm" len="sm"/>
            </a:ln>
          </p:spPr>
        </p:cxnSp>
        <p:sp>
          <p:nvSpPr>
            <p:cNvPr id="260" name="Google Shape;260;p22"/>
            <p:cNvSpPr txBox="1"/>
            <p:nvPr/>
          </p:nvSpPr>
          <p:spPr>
            <a:xfrm>
              <a:off x="2918396" y="4042927"/>
              <a:ext cx="3276000" cy="1082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it" sz="1000">
                  <a:latin typeface="Roboto"/>
                  <a:ea typeface="Roboto"/>
                  <a:cs typeface="Roboto"/>
                  <a:sym typeface="Roboto"/>
                </a:rPr>
                <a:t>EVALUATION METRIC over in-distribution and out-distribution images for </a:t>
              </a:r>
              <a:r>
                <a:rPr lang="it" sz="1300">
                  <a:solidFill>
                    <a:schemeClr val="accent1"/>
                  </a:solidFill>
                  <a:latin typeface="Lato"/>
                  <a:ea typeface="Lato"/>
                  <a:cs typeface="Lato"/>
                  <a:sym typeface="Lato"/>
                </a:rPr>
                <a:t>𝛿 </a:t>
              </a:r>
              <a:r>
                <a:rPr lang="it" sz="1000">
                  <a:latin typeface="Roboto"/>
                  <a:ea typeface="Roboto"/>
                  <a:cs typeface="Roboto"/>
                  <a:sym typeface="Roboto"/>
                </a:rPr>
                <a:t>(inference complexity)</a:t>
              </a:r>
              <a:endParaRPr sz="600">
                <a:latin typeface="Roboto"/>
                <a:ea typeface="Roboto"/>
                <a:cs typeface="Roboto"/>
                <a:sym typeface="Roboto"/>
              </a:endParaRPr>
            </a:p>
            <a:p>
              <a:pPr marL="0" lvl="0" indent="0" algn="l" rtl="0">
                <a:lnSpc>
                  <a:spcPct val="115000"/>
                </a:lnSpc>
                <a:spcBef>
                  <a:spcPts val="0"/>
                </a:spcBef>
                <a:spcAft>
                  <a:spcPts val="0"/>
                </a:spcAft>
                <a:buNone/>
              </a:pPr>
              <a:endParaRPr sz="1000" b="1">
                <a:latin typeface="Roboto"/>
                <a:ea typeface="Roboto"/>
                <a:cs typeface="Roboto"/>
                <a:sym typeface="Roboto"/>
              </a:endParaRPr>
            </a:p>
          </p:txBody>
        </p:sp>
      </p:grpSp>
      <p:sp>
        <p:nvSpPr>
          <p:cNvPr id="261" name="Google Shape;261;p22"/>
          <p:cNvSpPr txBox="1"/>
          <p:nvPr/>
        </p:nvSpPr>
        <p:spPr>
          <a:xfrm>
            <a:off x="2052921" y="2898874"/>
            <a:ext cx="1022400" cy="55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t" sz="1200" b="1">
                <a:latin typeface="Roboto"/>
                <a:ea typeface="Roboto"/>
                <a:cs typeface="Roboto"/>
                <a:sym typeface="Roboto"/>
              </a:rPr>
              <a:t>ODIN</a:t>
            </a:r>
            <a:endParaRPr sz="1200"/>
          </a:p>
        </p:txBody>
      </p:sp>
      <p:sp>
        <p:nvSpPr>
          <p:cNvPr id="262" name="Google Shape;262;p22"/>
          <p:cNvSpPr/>
          <p:nvPr/>
        </p:nvSpPr>
        <p:spPr>
          <a:xfrm rot="1749846">
            <a:off x="1617397" y="2226600"/>
            <a:ext cx="1890573" cy="1858671"/>
          </a:xfrm>
          <a:prstGeom prst="blockArc">
            <a:avLst>
              <a:gd name="adj1" fmla="val 14414370"/>
              <a:gd name="adj2" fmla="val 694"/>
              <a:gd name="adj3" fmla="val 9562"/>
            </a:avLst>
          </a:prstGeom>
          <a:solidFill>
            <a:srgbClr val="085631"/>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2"/>
          <p:cNvSpPr/>
          <p:nvPr/>
        </p:nvSpPr>
        <p:spPr>
          <a:xfrm rot="-1749846" flipH="1">
            <a:off x="1618799" y="2226600"/>
            <a:ext cx="1890573" cy="1858671"/>
          </a:xfrm>
          <a:prstGeom prst="blockArc">
            <a:avLst>
              <a:gd name="adj1" fmla="val 14348563"/>
              <a:gd name="adj2" fmla="val 21472873"/>
              <a:gd name="adj3" fmla="val 9381"/>
            </a:avLst>
          </a:prstGeom>
          <a:solidFill>
            <a:srgbClr val="65F0AD"/>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rot="-8160507">
            <a:off x="2435363" y="2192054"/>
            <a:ext cx="253113" cy="253113"/>
          </a:xfrm>
          <a:prstGeom prst="rtTriangle">
            <a:avLst/>
          </a:prstGeom>
          <a:solidFill>
            <a:srgbClr val="65F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rot="-9051107" flipH="1">
            <a:off x="1618148" y="2225322"/>
            <a:ext cx="1890280" cy="1858363"/>
          </a:xfrm>
          <a:prstGeom prst="blockArc">
            <a:avLst>
              <a:gd name="adj1" fmla="val 14732982"/>
              <a:gd name="adj2" fmla="val 21502663"/>
              <a:gd name="adj3" fmla="val 9415"/>
            </a:avLst>
          </a:prstGeom>
          <a:solidFill>
            <a:srgbClr val="0E9453"/>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rot="-998380">
            <a:off x="3215128" y="3441661"/>
            <a:ext cx="221057" cy="214798"/>
          </a:xfrm>
          <a:prstGeom prst="rtTriangle">
            <a:avLst/>
          </a:prstGeom>
          <a:solidFill>
            <a:srgbClr val="085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p:nvPr/>
        </p:nvSpPr>
        <p:spPr>
          <a:xfrm>
            <a:off x="5351325" y="3683000"/>
            <a:ext cx="356100" cy="457200"/>
          </a:xfrm>
          <a:prstGeom prst="rightArrow">
            <a:avLst>
              <a:gd name="adj1" fmla="val 50000"/>
              <a:gd name="adj2" fmla="val 50000"/>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8" name="Google Shape;268;p22"/>
          <p:cNvPicPr preferRelativeResize="0"/>
          <p:nvPr/>
        </p:nvPicPr>
        <p:blipFill>
          <a:blip r:embed="rId4">
            <a:alphaModFix/>
          </a:blip>
          <a:stretch>
            <a:fillRect/>
          </a:stretch>
        </p:blipFill>
        <p:spPr>
          <a:xfrm>
            <a:off x="8074700" y="3397850"/>
            <a:ext cx="277200" cy="277200"/>
          </a:xfrm>
          <a:prstGeom prst="rect">
            <a:avLst/>
          </a:prstGeom>
          <a:noFill/>
          <a:ln>
            <a:noFill/>
          </a:ln>
        </p:spPr>
      </p:pic>
      <p:sp>
        <p:nvSpPr>
          <p:cNvPr id="269" name="Google Shape;269;p22"/>
          <p:cNvSpPr txBox="1"/>
          <p:nvPr/>
        </p:nvSpPr>
        <p:spPr>
          <a:xfrm>
            <a:off x="6813475" y="606525"/>
            <a:ext cx="21552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 sz="800" i="1">
                <a:latin typeface="Lato"/>
                <a:ea typeface="Lato"/>
                <a:cs typeface="Lato"/>
                <a:sym typeface="Lato"/>
              </a:rPr>
              <a:t>Literally from  the paper: “The parameters T, ε and δ are chosen so that the true positive rate (i.e., the fraction of in-distribution images correctly classified as in-distribution images) under some out-of-distribution image data set is 95%.”</a:t>
            </a:r>
            <a:endParaRPr sz="800" i="1">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3"/>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Generalized ODIN: OOD data? No, thanks!</a:t>
            </a:r>
            <a:endParaRPr b="0"/>
          </a:p>
        </p:txBody>
      </p:sp>
      <p:sp>
        <p:nvSpPr>
          <p:cNvPr id="275" name="Google Shape;275;p23"/>
          <p:cNvSpPr txBox="1">
            <a:spLocks noGrp="1"/>
          </p:cNvSpPr>
          <p:nvPr>
            <p:ph type="body" idx="1"/>
          </p:nvPr>
        </p:nvSpPr>
        <p:spPr>
          <a:xfrm>
            <a:off x="5513025" y="2419000"/>
            <a:ext cx="3170100" cy="18732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Char char="●"/>
            </a:pPr>
            <a:r>
              <a:rPr lang="it" sz="1000"/>
              <a:t>A </a:t>
            </a:r>
            <a:r>
              <a:rPr lang="it" sz="1000" b="1"/>
              <a:t>modified input pre-processing</a:t>
            </a:r>
            <a:r>
              <a:rPr lang="it" sz="1000"/>
              <a:t> method without tuning on OOD data.</a:t>
            </a:r>
            <a:endParaRPr sz="1000"/>
          </a:p>
          <a:p>
            <a:pPr marL="914400" lvl="1" indent="-304800" algn="l" rtl="0">
              <a:spcBef>
                <a:spcPts val="0"/>
              </a:spcBef>
              <a:spcAft>
                <a:spcPts val="0"/>
              </a:spcAft>
              <a:buSzPts val="1200"/>
              <a:buChar char="○"/>
            </a:pPr>
            <a:r>
              <a:rPr lang="it" sz="1000"/>
              <a:t>OOD data is hard to define a-priori.</a:t>
            </a:r>
            <a:br>
              <a:rPr lang="it" sz="1000"/>
            </a:br>
            <a:endParaRPr sz="1000"/>
          </a:p>
          <a:p>
            <a:pPr marL="457200" lvl="0" indent="-292100" algn="l" rtl="0">
              <a:spcBef>
                <a:spcPts val="0"/>
              </a:spcBef>
              <a:spcAft>
                <a:spcPts val="0"/>
              </a:spcAft>
              <a:buSzPts val="1000"/>
              <a:buChar char="●"/>
            </a:pPr>
            <a:r>
              <a:rPr lang="it" sz="1000"/>
              <a:t>A </a:t>
            </a:r>
            <a:r>
              <a:rPr lang="it" sz="1000" b="1">
                <a:solidFill>
                  <a:schemeClr val="accent5"/>
                </a:solidFill>
              </a:rPr>
              <a:t>new perspective</a:t>
            </a:r>
            <a:r>
              <a:rPr lang="it" sz="1000" b="1"/>
              <a:t> </a:t>
            </a:r>
            <a:r>
              <a:rPr lang="it" sz="1000"/>
              <a:t>of </a:t>
            </a:r>
            <a:r>
              <a:rPr lang="it" sz="1000" b="1"/>
              <a:t>decomposed confidence</a:t>
            </a:r>
            <a:r>
              <a:rPr lang="it" sz="1000"/>
              <a:t>.</a:t>
            </a:r>
            <a:endParaRPr sz="1000"/>
          </a:p>
          <a:p>
            <a:pPr marL="914400" lvl="1" indent="-292100" algn="l" rtl="0">
              <a:spcBef>
                <a:spcPts val="0"/>
              </a:spcBef>
              <a:spcAft>
                <a:spcPts val="0"/>
              </a:spcAft>
              <a:buSzPts val="1000"/>
              <a:buChar char="○"/>
            </a:pPr>
            <a:r>
              <a:rPr lang="it" sz="1000"/>
              <a:t>A </a:t>
            </a:r>
            <a:r>
              <a:rPr lang="it" sz="1000" b="1">
                <a:solidFill>
                  <a:schemeClr val="accent5"/>
                </a:solidFill>
              </a:rPr>
              <a:t>new classifier design</a:t>
            </a:r>
            <a:r>
              <a:rPr lang="it" sz="1000"/>
              <a:t> by considering whether the closed-world assumption holds or not.</a:t>
            </a:r>
            <a:br>
              <a:rPr lang="it" sz="900"/>
            </a:br>
            <a:endParaRPr sz="900"/>
          </a:p>
        </p:txBody>
      </p:sp>
      <p:sp>
        <p:nvSpPr>
          <p:cNvPr id="276" name="Google Shape;276;p23"/>
          <p:cNvSpPr/>
          <p:nvPr/>
        </p:nvSpPr>
        <p:spPr>
          <a:xfrm>
            <a:off x="1664515" y="2288963"/>
            <a:ext cx="1799100" cy="1739100"/>
          </a:xfrm>
          <a:prstGeom prst="donut">
            <a:avLst>
              <a:gd name="adj" fmla="val 16067"/>
            </a:avLst>
          </a:prstGeom>
          <a:solidFill>
            <a:srgbClr val="000000">
              <a:alpha val="1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23"/>
          <p:cNvGrpSpPr/>
          <p:nvPr/>
        </p:nvGrpSpPr>
        <p:grpSpPr>
          <a:xfrm>
            <a:off x="413849" y="2391201"/>
            <a:ext cx="1473782" cy="550704"/>
            <a:chOff x="1532031" y="1315128"/>
            <a:chExt cx="2080438" cy="804300"/>
          </a:xfrm>
        </p:grpSpPr>
        <p:cxnSp>
          <p:nvCxnSpPr>
            <p:cNvPr id="278" name="Google Shape;278;p23"/>
            <p:cNvCxnSpPr/>
            <p:nvPr/>
          </p:nvCxnSpPr>
          <p:spPr>
            <a:xfrm>
              <a:off x="3178969" y="1638300"/>
              <a:ext cx="433500" cy="252300"/>
            </a:xfrm>
            <a:prstGeom prst="straightConnector1">
              <a:avLst/>
            </a:prstGeom>
            <a:noFill/>
            <a:ln w="19050" cap="flat" cmpd="sng">
              <a:solidFill>
                <a:srgbClr val="65F0AD"/>
              </a:solidFill>
              <a:prstDash val="solid"/>
              <a:round/>
              <a:headEnd type="oval" w="med" len="med"/>
              <a:tailEnd type="none" w="sm" len="sm"/>
            </a:ln>
          </p:spPr>
        </p:cxnSp>
        <p:sp>
          <p:nvSpPr>
            <p:cNvPr id="279" name="Google Shape;279;p23"/>
            <p:cNvSpPr txBox="1"/>
            <p:nvPr/>
          </p:nvSpPr>
          <p:spPr>
            <a:xfrm>
              <a:off x="1532031" y="1315128"/>
              <a:ext cx="1644000" cy="8043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it" sz="1000">
                  <a:latin typeface="Roboto"/>
                  <a:ea typeface="Roboto"/>
                  <a:cs typeface="Roboto"/>
                  <a:sym typeface="Roboto"/>
                </a:rPr>
                <a:t>TRAIN over in-distribution data</a:t>
              </a:r>
              <a:endParaRPr sz="1000">
                <a:latin typeface="Roboto"/>
                <a:ea typeface="Roboto"/>
                <a:cs typeface="Roboto"/>
                <a:sym typeface="Roboto"/>
              </a:endParaRPr>
            </a:p>
            <a:p>
              <a:pPr marL="0" lvl="0" indent="0" algn="r" rtl="0">
                <a:lnSpc>
                  <a:spcPct val="115000"/>
                </a:lnSpc>
                <a:spcBef>
                  <a:spcPts val="0"/>
                </a:spcBef>
                <a:spcAft>
                  <a:spcPts val="0"/>
                </a:spcAft>
                <a:buNone/>
              </a:pPr>
              <a:endParaRPr sz="600">
                <a:latin typeface="Roboto"/>
                <a:ea typeface="Roboto"/>
                <a:cs typeface="Roboto"/>
                <a:sym typeface="Roboto"/>
              </a:endParaRPr>
            </a:p>
            <a:p>
              <a:pPr marL="0" lvl="0" indent="0" algn="r" rtl="0">
                <a:lnSpc>
                  <a:spcPct val="115000"/>
                </a:lnSpc>
                <a:spcBef>
                  <a:spcPts val="0"/>
                </a:spcBef>
                <a:spcAft>
                  <a:spcPts val="0"/>
                </a:spcAft>
                <a:buNone/>
              </a:pPr>
              <a:r>
                <a:rPr lang="it" sz="1000" b="1">
                  <a:solidFill>
                    <a:schemeClr val="dk1"/>
                  </a:solidFill>
                  <a:latin typeface="Roboto"/>
                  <a:ea typeface="Roboto"/>
                  <a:cs typeface="Roboto"/>
                  <a:sym typeface="Roboto"/>
                </a:rPr>
                <a:t>Using a vanilla backbone </a:t>
              </a:r>
              <a:r>
                <a:rPr lang="it" sz="1200" b="1">
                  <a:solidFill>
                    <a:schemeClr val="dk1"/>
                  </a:solidFill>
                  <a:latin typeface="Roboto"/>
                  <a:ea typeface="Roboto"/>
                  <a:cs typeface="Roboto"/>
                  <a:sym typeface="Roboto"/>
                </a:rPr>
                <a:t>+</a:t>
              </a:r>
              <a:r>
                <a:rPr lang="it" sz="1000" b="1">
                  <a:solidFill>
                    <a:schemeClr val="dk1"/>
                  </a:solidFill>
                  <a:latin typeface="Roboto"/>
                  <a:ea typeface="Roboto"/>
                  <a:cs typeface="Roboto"/>
                  <a:sym typeface="Roboto"/>
                </a:rPr>
                <a:t> a dividend/divisor structure</a:t>
              </a:r>
              <a:endParaRPr sz="1000" b="1">
                <a:solidFill>
                  <a:schemeClr val="dk1"/>
                </a:solidFill>
                <a:latin typeface="Roboto"/>
                <a:ea typeface="Roboto"/>
                <a:cs typeface="Roboto"/>
                <a:sym typeface="Roboto"/>
              </a:endParaRPr>
            </a:p>
          </p:txBody>
        </p:sp>
      </p:grpSp>
      <p:grpSp>
        <p:nvGrpSpPr>
          <p:cNvPr id="280" name="Google Shape;280;p23"/>
          <p:cNvGrpSpPr/>
          <p:nvPr/>
        </p:nvGrpSpPr>
        <p:grpSpPr>
          <a:xfrm>
            <a:off x="3237027" y="2391200"/>
            <a:ext cx="2114292" cy="1928800"/>
            <a:chOff x="5517319" y="1315127"/>
            <a:chExt cx="2984603" cy="2817000"/>
          </a:xfrm>
        </p:grpSpPr>
        <p:cxnSp>
          <p:nvCxnSpPr>
            <p:cNvPr id="281" name="Google Shape;281;p23"/>
            <p:cNvCxnSpPr/>
            <p:nvPr/>
          </p:nvCxnSpPr>
          <p:spPr>
            <a:xfrm flipH="1">
              <a:off x="5517319" y="1638300"/>
              <a:ext cx="433500" cy="252300"/>
            </a:xfrm>
            <a:prstGeom prst="straightConnector1">
              <a:avLst/>
            </a:prstGeom>
            <a:noFill/>
            <a:ln w="19050" cap="flat" cmpd="sng">
              <a:solidFill>
                <a:srgbClr val="085631"/>
              </a:solidFill>
              <a:prstDash val="solid"/>
              <a:round/>
              <a:headEnd type="oval" w="med" len="med"/>
              <a:tailEnd type="none" w="sm" len="sm"/>
            </a:ln>
          </p:spPr>
        </p:cxnSp>
        <p:sp>
          <p:nvSpPr>
            <p:cNvPr id="282" name="Google Shape;282;p23"/>
            <p:cNvSpPr txBox="1"/>
            <p:nvPr/>
          </p:nvSpPr>
          <p:spPr>
            <a:xfrm>
              <a:off x="5962121" y="1315127"/>
              <a:ext cx="2539800" cy="281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it" sz="1000">
                  <a:latin typeface="Roboto"/>
                  <a:ea typeface="Roboto"/>
                  <a:cs typeface="Roboto"/>
                  <a:sym typeface="Roboto"/>
                </a:rPr>
                <a:t>TUNE the parameter </a:t>
              </a:r>
              <a:r>
                <a:rPr lang="it" sz="1300">
                  <a:solidFill>
                    <a:schemeClr val="accent1"/>
                  </a:solidFill>
                  <a:latin typeface="Lato"/>
                  <a:ea typeface="Lato"/>
                  <a:cs typeface="Lato"/>
                  <a:sym typeface="Lato"/>
                </a:rPr>
                <a:t>ε </a:t>
              </a:r>
              <a:r>
                <a:rPr lang="it" sz="1000">
                  <a:latin typeface="Roboto"/>
                  <a:ea typeface="Roboto"/>
                  <a:cs typeface="Roboto"/>
                  <a:sym typeface="Roboto"/>
                </a:rPr>
                <a:t>used by the scoring function </a:t>
              </a:r>
              <a:r>
                <a:rPr lang="it" sz="1000" i="1">
                  <a:latin typeface="Roboto"/>
                  <a:ea typeface="Roboto"/>
                  <a:cs typeface="Roboto"/>
                  <a:sym typeface="Roboto"/>
                </a:rPr>
                <a:t>S</a:t>
              </a:r>
              <a:r>
                <a:rPr lang="it" sz="1000">
                  <a:latin typeface="Roboto"/>
                  <a:ea typeface="Roboto"/>
                  <a:cs typeface="Roboto"/>
                  <a:sym typeface="Roboto"/>
                </a:rPr>
                <a:t> over a </a:t>
              </a:r>
              <a:r>
                <a:rPr lang="it" sz="1000" b="1">
                  <a:latin typeface="Roboto"/>
                  <a:ea typeface="Roboto"/>
                  <a:cs typeface="Roboto"/>
                  <a:sym typeface="Roboto"/>
                </a:rPr>
                <a:t>validation dataset</a:t>
              </a:r>
              <a:r>
                <a:rPr lang="it" sz="1000">
                  <a:latin typeface="Roboto"/>
                  <a:ea typeface="Roboto"/>
                  <a:cs typeface="Roboto"/>
                  <a:sym typeface="Roboto"/>
                </a:rPr>
                <a:t> composed by </a:t>
              </a:r>
              <a:r>
                <a:rPr lang="it" sz="1000" b="1">
                  <a:solidFill>
                    <a:schemeClr val="dk1"/>
                  </a:solidFill>
                  <a:latin typeface="Roboto"/>
                  <a:ea typeface="Roboto"/>
                  <a:cs typeface="Roboto"/>
                  <a:sym typeface="Roboto"/>
                </a:rPr>
                <a:t>only</a:t>
              </a:r>
              <a:r>
                <a:rPr lang="it" sz="1000">
                  <a:latin typeface="Roboto"/>
                  <a:ea typeface="Roboto"/>
                  <a:cs typeface="Roboto"/>
                  <a:sym typeface="Roboto"/>
                </a:rPr>
                <a:t> </a:t>
              </a:r>
              <a:r>
                <a:rPr lang="it" sz="1000" b="1">
                  <a:solidFill>
                    <a:schemeClr val="dk1"/>
                  </a:solidFill>
                  <a:latin typeface="Roboto"/>
                  <a:ea typeface="Roboto"/>
                  <a:cs typeface="Roboto"/>
                  <a:sym typeface="Roboto"/>
                </a:rPr>
                <a:t>in-distribution data</a:t>
              </a:r>
              <a:r>
                <a:rPr lang="it" sz="1000">
                  <a:latin typeface="Roboto"/>
                  <a:ea typeface="Roboto"/>
                  <a:cs typeface="Roboto"/>
                  <a:sym typeface="Roboto"/>
                </a:rPr>
                <a:t>.</a:t>
              </a:r>
              <a:endParaRPr sz="1000">
                <a:latin typeface="Roboto"/>
                <a:ea typeface="Roboto"/>
                <a:cs typeface="Roboto"/>
                <a:sym typeface="Roboto"/>
              </a:endParaRPr>
            </a:p>
            <a:p>
              <a:pPr marL="0" lvl="0" indent="0" algn="l" rtl="0">
                <a:lnSpc>
                  <a:spcPct val="115000"/>
                </a:lnSpc>
                <a:spcBef>
                  <a:spcPts val="0"/>
                </a:spcBef>
                <a:spcAft>
                  <a:spcPts val="0"/>
                </a:spcAft>
                <a:buNone/>
              </a:pPr>
              <a:endParaRPr sz="600">
                <a:latin typeface="Roboto"/>
                <a:ea typeface="Roboto"/>
                <a:cs typeface="Roboto"/>
                <a:sym typeface="Roboto"/>
              </a:endParaRPr>
            </a:p>
            <a:p>
              <a:pPr marL="0" lvl="0" indent="0" algn="l" rtl="0">
                <a:lnSpc>
                  <a:spcPct val="115000"/>
                </a:lnSpc>
                <a:spcBef>
                  <a:spcPts val="0"/>
                </a:spcBef>
                <a:spcAft>
                  <a:spcPts val="0"/>
                </a:spcAft>
                <a:buNone/>
              </a:pPr>
              <a:r>
                <a:rPr lang="it" sz="1000" b="1">
                  <a:solidFill>
                    <a:schemeClr val="lt2"/>
                  </a:solidFill>
                  <a:latin typeface="Roboto"/>
                  <a:ea typeface="Roboto"/>
                  <a:cs typeface="Roboto"/>
                  <a:sym typeface="Roboto"/>
                </a:rPr>
                <a:t>those hyperparameters are specifically tuned for each OOD dataset.</a:t>
              </a:r>
              <a:endParaRPr sz="1000" b="1">
                <a:solidFill>
                  <a:schemeClr val="lt2"/>
                </a:solidFill>
                <a:latin typeface="Roboto"/>
                <a:ea typeface="Roboto"/>
                <a:cs typeface="Roboto"/>
                <a:sym typeface="Roboto"/>
              </a:endParaRPr>
            </a:p>
          </p:txBody>
        </p:sp>
      </p:grpSp>
      <p:cxnSp>
        <p:nvCxnSpPr>
          <p:cNvPr id="283" name="Google Shape;283;p23"/>
          <p:cNvCxnSpPr/>
          <p:nvPr/>
        </p:nvCxnSpPr>
        <p:spPr>
          <a:xfrm rot="10800000">
            <a:off x="2556311" y="3911243"/>
            <a:ext cx="0" cy="315304"/>
          </a:xfrm>
          <a:prstGeom prst="straightConnector1">
            <a:avLst/>
          </a:prstGeom>
          <a:noFill/>
          <a:ln w="19050" cap="flat" cmpd="sng">
            <a:solidFill>
              <a:srgbClr val="0E9453"/>
            </a:solidFill>
            <a:prstDash val="solid"/>
            <a:round/>
            <a:headEnd type="oval" w="med" len="med"/>
            <a:tailEnd type="none" w="sm" len="sm"/>
          </a:ln>
        </p:spPr>
      </p:cxnSp>
      <p:sp>
        <p:nvSpPr>
          <p:cNvPr id="284" name="Google Shape;284;p23"/>
          <p:cNvSpPr txBox="1"/>
          <p:nvPr/>
        </p:nvSpPr>
        <p:spPr>
          <a:xfrm>
            <a:off x="2052921" y="2898874"/>
            <a:ext cx="1022400" cy="550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t" sz="1200" b="1">
                <a:solidFill>
                  <a:schemeClr val="dk1"/>
                </a:solidFill>
                <a:latin typeface="Roboto"/>
                <a:ea typeface="Roboto"/>
                <a:cs typeface="Roboto"/>
                <a:sym typeface="Roboto"/>
              </a:rPr>
              <a:t>Generalized</a:t>
            </a:r>
            <a:r>
              <a:rPr lang="it" sz="1200" b="1">
                <a:latin typeface="Roboto"/>
                <a:ea typeface="Roboto"/>
                <a:cs typeface="Roboto"/>
                <a:sym typeface="Roboto"/>
              </a:rPr>
              <a:t> ODIN</a:t>
            </a:r>
            <a:endParaRPr sz="1200"/>
          </a:p>
        </p:txBody>
      </p:sp>
      <p:sp>
        <p:nvSpPr>
          <p:cNvPr id="285" name="Google Shape;285;p23"/>
          <p:cNvSpPr/>
          <p:nvPr/>
        </p:nvSpPr>
        <p:spPr>
          <a:xfrm rot="1749846">
            <a:off x="1617397" y="2226600"/>
            <a:ext cx="1890573" cy="1858671"/>
          </a:xfrm>
          <a:prstGeom prst="blockArc">
            <a:avLst>
              <a:gd name="adj1" fmla="val 14414370"/>
              <a:gd name="adj2" fmla="val 694"/>
              <a:gd name="adj3" fmla="val 9562"/>
            </a:avLst>
          </a:prstGeom>
          <a:solidFill>
            <a:srgbClr val="085631"/>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rot="-1749846" flipH="1">
            <a:off x="1618799" y="2226600"/>
            <a:ext cx="1890573" cy="1858671"/>
          </a:xfrm>
          <a:prstGeom prst="blockArc">
            <a:avLst>
              <a:gd name="adj1" fmla="val 14348563"/>
              <a:gd name="adj2" fmla="val 21472873"/>
              <a:gd name="adj3" fmla="val 9381"/>
            </a:avLst>
          </a:prstGeom>
          <a:solidFill>
            <a:srgbClr val="65F0AD"/>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3"/>
          <p:cNvSpPr/>
          <p:nvPr/>
        </p:nvSpPr>
        <p:spPr>
          <a:xfrm rot="-8160507">
            <a:off x="2435363" y="2192054"/>
            <a:ext cx="253113" cy="253113"/>
          </a:xfrm>
          <a:prstGeom prst="rtTriangle">
            <a:avLst/>
          </a:prstGeom>
          <a:solidFill>
            <a:srgbClr val="65F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3"/>
          <p:cNvSpPr/>
          <p:nvPr/>
        </p:nvSpPr>
        <p:spPr>
          <a:xfrm rot="-9051107" flipH="1">
            <a:off x="1618148" y="2225322"/>
            <a:ext cx="1890280" cy="1858363"/>
          </a:xfrm>
          <a:prstGeom prst="blockArc">
            <a:avLst>
              <a:gd name="adj1" fmla="val 14732982"/>
              <a:gd name="adj2" fmla="val 21502663"/>
              <a:gd name="adj3" fmla="val 9415"/>
            </a:avLst>
          </a:prstGeom>
          <a:solidFill>
            <a:srgbClr val="0E9453"/>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p:nvPr/>
        </p:nvSpPr>
        <p:spPr>
          <a:xfrm rot="-998380">
            <a:off x="3215128" y="3441661"/>
            <a:ext cx="221057" cy="214798"/>
          </a:xfrm>
          <a:prstGeom prst="rtTriangle">
            <a:avLst/>
          </a:prstGeom>
          <a:solidFill>
            <a:srgbClr val="085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3"/>
          <p:cNvSpPr/>
          <p:nvPr/>
        </p:nvSpPr>
        <p:spPr>
          <a:xfrm>
            <a:off x="4059700" y="3449675"/>
            <a:ext cx="560700" cy="560700"/>
          </a:xfrm>
          <a:prstGeom prst="mathMultiply">
            <a:avLst>
              <a:gd name="adj1" fmla="val 10275"/>
            </a:avLst>
          </a:pr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3"/>
          <p:cNvSpPr txBox="1"/>
          <p:nvPr/>
        </p:nvSpPr>
        <p:spPr>
          <a:xfrm>
            <a:off x="1395950" y="4258925"/>
            <a:ext cx="2320800" cy="741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it" sz="1000">
                <a:latin typeface="Roboto"/>
                <a:ea typeface="Roboto"/>
                <a:cs typeface="Roboto"/>
                <a:sym typeface="Roboto"/>
              </a:rPr>
              <a:t>EVALUATION METRIC over in-distribution and out-distribution images for </a:t>
            </a:r>
            <a:r>
              <a:rPr lang="it" sz="1300">
                <a:solidFill>
                  <a:schemeClr val="accent1"/>
                </a:solidFill>
                <a:latin typeface="Lato"/>
                <a:ea typeface="Lato"/>
                <a:cs typeface="Lato"/>
                <a:sym typeface="Lato"/>
              </a:rPr>
              <a:t>𝛿 </a:t>
            </a:r>
            <a:r>
              <a:rPr lang="it" sz="1000">
                <a:latin typeface="Roboto"/>
                <a:ea typeface="Roboto"/>
                <a:cs typeface="Roboto"/>
                <a:sym typeface="Roboto"/>
              </a:rPr>
              <a:t>(inference complexity)</a:t>
            </a:r>
            <a:endParaRPr sz="600">
              <a:latin typeface="Roboto"/>
              <a:ea typeface="Roboto"/>
              <a:cs typeface="Roboto"/>
              <a:sym typeface="Roboto"/>
            </a:endParaRPr>
          </a:p>
          <a:p>
            <a:pPr marL="0" lvl="0" indent="0" algn="l" rtl="0">
              <a:lnSpc>
                <a:spcPct val="115000"/>
              </a:lnSpc>
              <a:spcBef>
                <a:spcPts val="0"/>
              </a:spcBef>
              <a:spcAft>
                <a:spcPts val="0"/>
              </a:spcAft>
              <a:buNone/>
            </a:pPr>
            <a:endParaRPr sz="1000" b="1">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Method: decomposed confidence</a:t>
            </a:r>
            <a:endParaRPr/>
          </a:p>
        </p:txBody>
      </p:sp>
      <p:sp>
        <p:nvSpPr>
          <p:cNvPr id="297" name="Google Shape;297;p24"/>
          <p:cNvSpPr txBox="1">
            <a:spLocks noGrp="1"/>
          </p:cNvSpPr>
          <p:nvPr>
            <p:ph type="body" idx="1"/>
          </p:nvPr>
        </p:nvSpPr>
        <p:spPr>
          <a:xfrm>
            <a:off x="729450" y="2078875"/>
            <a:ext cx="7688700" cy="1079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600"/>
              </a:spcAft>
              <a:buNone/>
            </a:pPr>
            <a:r>
              <a:rPr lang="it" sz="1100"/>
              <a:t>A standard network is trained in order to try to predict the posterior probability </a:t>
            </a:r>
            <a:r>
              <a:rPr lang="it" sz="1200" i="1">
                <a:latin typeface="Spectral"/>
                <a:ea typeface="Spectral"/>
                <a:cs typeface="Spectral"/>
                <a:sym typeface="Spectral"/>
              </a:rPr>
              <a:t>p(y | </a:t>
            </a:r>
            <a:r>
              <a:rPr lang="it" sz="1200" b="1" i="1">
                <a:latin typeface="Spectral"/>
                <a:ea typeface="Spectral"/>
                <a:cs typeface="Spectral"/>
                <a:sym typeface="Spectral"/>
              </a:rPr>
              <a:t>x</a:t>
            </a:r>
            <a:r>
              <a:rPr lang="it" sz="1200" i="1">
                <a:latin typeface="Spectral"/>
                <a:ea typeface="Spectral"/>
                <a:cs typeface="Spectral"/>
                <a:sym typeface="Spectral"/>
              </a:rPr>
              <a:t>) = p(y | </a:t>
            </a:r>
            <a:r>
              <a:rPr lang="it" sz="1200" i="1">
                <a:solidFill>
                  <a:schemeClr val="lt1"/>
                </a:solidFill>
                <a:highlight>
                  <a:schemeClr val="dk1"/>
                </a:highlight>
                <a:latin typeface="Spectral"/>
                <a:ea typeface="Spectral"/>
                <a:cs typeface="Spectral"/>
                <a:sym typeface="Spectral"/>
              </a:rPr>
              <a:t>d</a:t>
            </a:r>
            <a:r>
              <a:rPr lang="it" sz="900" i="1">
                <a:solidFill>
                  <a:schemeClr val="lt1"/>
                </a:solidFill>
                <a:highlight>
                  <a:schemeClr val="dk1"/>
                </a:highlight>
                <a:latin typeface="Spectral"/>
                <a:ea typeface="Spectral"/>
                <a:cs typeface="Spectral"/>
                <a:sym typeface="Spectral"/>
              </a:rPr>
              <a:t>in</a:t>
            </a:r>
            <a:r>
              <a:rPr lang="it" sz="1200" i="1">
                <a:latin typeface="Spectral"/>
                <a:ea typeface="Spectral"/>
                <a:cs typeface="Spectral"/>
                <a:sym typeface="Spectral"/>
              </a:rPr>
              <a:t>, </a:t>
            </a:r>
            <a:r>
              <a:rPr lang="it" sz="1200" b="1" i="1">
                <a:latin typeface="Spectral"/>
                <a:ea typeface="Spectral"/>
                <a:cs typeface="Spectral"/>
                <a:sym typeface="Spectral"/>
              </a:rPr>
              <a:t>x</a:t>
            </a:r>
            <a:r>
              <a:rPr lang="it" sz="1200" i="1">
                <a:latin typeface="Spectral"/>
                <a:ea typeface="Spectral"/>
                <a:cs typeface="Spectral"/>
                <a:sym typeface="Spectral"/>
              </a:rPr>
              <a:t>)</a:t>
            </a:r>
            <a:r>
              <a:rPr lang="it" sz="1100"/>
              <a:t> where </a:t>
            </a:r>
            <a:r>
              <a:rPr lang="it" sz="1200" i="1">
                <a:solidFill>
                  <a:schemeClr val="lt1"/>
                </a:solidFill>
                <a:highlight>
                  <a:schemeClr val="dk1"/>
                </a:highlight>
                <a:latin typeface="Spectral"/>
                <a:ea typeface="Spectral"/>
                <a:cs typeface="Spectral"/>
                <a:sym typeface="Spectral"/>
              </a:rPr>
              <a:t>d</a:t>
            </a:r>
            <a:r>
              <a:rPr lang="it" sz="900" i="1">
                <a:solidFill>
                  <a:schemeClr val="lt1"/>
                </a:solidFill>
                <a:highlight>
                  <a:schemeClr val="dk1"/>
                </a:highlight>
                <a:latin typeface="Spectral"/>
                <a:ea typeface="Spectral"/>
                <a:cs typeface="Spectral"/>
                <a:sym typeface="Spectral"/>
              </a:rPr>
              <a:t>in</a:t>
            </a:r>
            <a:r>
              <a:rPr lang="it" sz="1100"/>
              <a:t> is the event for which the input belongs to the training distribution.</a:t>
            </a:r>
            <a:br>
              <a:rPr lang="it" sz="1100"/>
            </a:br>
            <a:br>
              <a:rPr lang="it" sz="1100"/>
            </a:br>
            <a:r>
              <a:rPr lang="it" sz="1100"/>
              <a:t>Applying the Bayes rule:</a:t>
            </a:r>
            <a:endParaRPr sz="1100"/>
          </a:p>
        </p:txBody>
      </p:sp>
      <p:pic>
        <p:nvPicPr>
          <p:cNvPr id="298" name="Google Shape;298;p24" descr="&lt;math xmlns=&quot;http://www.w3.org/1998/Math/MathML&quot;&gt;&lt;mi&gt;p&lt;/mi&gt;&lt;mfenced&gt;&lt;mrow&gt;&lt;mi&gt;y&lt;/mi&gt;&lt;mo&gt;|&lt;/mo&gt;&lt;msub&gt;&lt;mi&gt;d&lt;/mi&gt;&lt;mrow&gt;&lt;mi&gt;i&lt;/mi&gt;&lt;mi&gt;n&lt;/mi&gt;&lt;/mrow&gt;&lt;/msub&gt;&lt;mo&gt;,&lt;/mo&gt;&lt;mi mathvariant=&quot;bold-italic&quot;&gt;x&lt;/mi&gt;&lt;/mrow&gt;&lt;/mfenced&gt;&lt;mo&gt;&amp;#xA0;&lt;/mo&gt;&lt;mo&gt;=&lt;/mo&gt;&lt;mfrac&gt;&lt;mrow&gt;&lt;mi&gt;p&lt;/mi&gt;&lt;mfenced&gt;&lt;mrow&gt;&lt;mi&gt;y&lt;/mi&gt;&lt;mo&gt;,&lt;/mo&gt;&lt;msub&gt;&lt;mi&gt;d&lt;/mi&gt;&lt;mrow&gt;&lt;mi&gt;i&lt;/mi&gt;&lt;mi&gt;n&lt;/mi&gt;&lt;/mrow&gt;&lt;/msub&gt;&lt;mo&gt;,&lt;/mo&gt;&lt;mi&gt;x&lt;/mi&gt;&lt;/mrow&gt;&lt;/mfenced&gt;&lt;/mrow&gt;&lt;mrow&gt;&lt;mi&gt;p&lt;/mi&gt;&lt;mfenced&gt;&lt;mrow&gt;&lt;msub&gt;&lt;mi&gt;d&lt;/mi&gt;&lt;mrow&gt;&lt;mi&gt;i&lt;/mi&gt;&lt;mi&gt;n&lt;/mi&gt;&lt;/mrow&gt;&lt;/msub&gt;&lt;mo&gt;,&lt;/mo&gt;&lt;mo&gt;&amp;#xA0;&lt;/mo&gt;&lt;mi&gt;x&lt;/mi&gt;&lt;/mrow&gt;&lt;/mfenced&gt;&lt;/mrow&gt;&lt;/mfrac&gt;&lt;mo&gt;=&lt;/mo&gt;&lt;mo&gt;&amp;#xA0;&lt;/mo&gt;&lt;mfrac&gt;&lt;mrow&gt;&lt;mi&gt;p&lt;/mi&gt;&lt;mfenced&gt;&lt;mrow&gt;&lt;mi&gt;y&lt;/mi&gt;&lt;mo&gt;,&lt;/mo&gt;&lt;msub&gt;&lt;mi&gt;d&lt;/mi&gt;&lt;mrow&gt;&lt;mi&gt;i&lt;/mi&gt;&lt;mi&gt;n&lt;/mi&gt;&lt;/mrow&gt;&lt;/msub&gt;&lt;mo&gt;|&lt;/mo&gt;&lt;mi mathvariant=&quot;bold-italic&quot;&gt;x&lt;/mi&gt;&lt;/mrow&gt;&lt;/mfenced&gt;&lt;mo&gt;&amp;#xB7;&lt;/mo&gt;&lt;mi&gt;p&lt;/mi&gt;&lt;mfenced&gt;&lt;mi&gt;x&lt;/mi&gt;&lt;/mfenced&gt;&lt;/mrow&gt;&lt;mrow&gt;&lt;mi&gt;p&lt;/mi&gt;&lt;mfenced&gt;&lt;mrow&gt;&lt;msub&gt;&lt;mi&gt;d&lt;/mi&gt;&lt;mrow&gt;&lt;mi&gt;i&lt;/mi&gt;&lt;mi&gt;n&lt;/mi&gt;&lt;/mrow&gt;&lt;/msub&gt;&lt;mo&gt;|&lt;/mo&gt;&lt;mi mathvariant=&quot;bold-italic&quot;&gt;x&lt;/mi&gt;&lt;/mrow&gt;&lt;/mfenced&gt;&lt;mo&gt;&amp;#xB7;&lt;/mo&gt;&lt;mi&gt;p&lt;/mi&gt;&lt;mfenced&gt;&lt;mi&gt;x&lt;/mi&gt;&lt;/mfenced&gt;&lt;/mrow&gt;&lt;/mfrac&gt;&lt;mo&gt;=&lt;/mo&gt;&lt;mfrac&gt;&lt;mrow&gt;&lt;mi&gt;p&lt;/mi&gt;&lt;mfenced&gt;&lt;mrow&gt;&lt;mi&gt;y&lt;/mi&gt;&lt;mo&gt;,&lt;/mo&gt;&lt;msub&gt;&lt;mi&gt;d&lt;/mi&gt;&lt;mrow&gt;&lt;mi&gt;i&lt;/mi&gt;&lt;mi&gt;n&lt;/mi&gt;&lt;/mrow&gt;&lt;/msub&gt;&lt;mo&gt;|&lt;/mo&gt;&lt;mi mathvariant=&quot;bold-italic&quot;&gt;x&lt;/mi&gt;&lt;/mrow&gt;&lt;/mfenced&gt;&lt;/mrow&gt;&lt;mrow&gt;&lt;mi&gt;p&lt;/mi&gt;&lt;mfenced&gt;&lt;mrow&gt;&lt;msub&gt;&lt;mi&gt;d&lt;/mi&gt;&lt;mrow&gt;&lt;mi&gt;i&lt;/mi&gt;&lt;mi&gt;n&lt;/mi&gt;&lt;/mrow&gt;&lt;/msub&gt;&lt;mo&gt;|&lt;/mo&gt;&lt;mi mathvariant=&quot;bold-italic&quot;&gt;x&lt;/mi&gt;&lt;/mrow&gt;&lt;/mfenced&gt;&lt;/mrow&gt;&lt;/mfrac&gt;&lt;/math&gt;" title="p open parentheses y vertical line d subscript i n end subscript comma bold italic x close parentheses space equals fraction numerator p open parentheses y comma d subscript i n end subscript comma x close parentheses over denominator p open parentheses d subscript i n end subscript comma space x close parentheses end fraction equals space fraction numerator p open parentheses y comma d subscript i n end subscript vertical line bold italic x close parentheses times p open parentheses x close parentheses over denominator p open parentheses d subscript i n end subscript vertical line bold italic x close parentheses times p open parentheses x close parentheses end fraction equals fraction numerator p open parentheses y comma d subscript i n end subscript vertical line bold italic x close parentheses over denominator p open parentheses d subscript i n end subscript vertical line bold italic x close parentheses end fraction"/>
          <p:cNvPicPr preferRelativeResize="0"/>
          <p:nvPr/>
        </p:nvPicPr>
        <p:blipFill>
          <a:blip r:embed="rId3">
            <a:alphaModFix/>
          </a:blip>
          <a:stretch>
            <a:fillRect/>
          </a:stretch>
        </p:blipFill>
        <p:spPr>
          <a:xfrm>
            <a:off x="1069312" y="3618365"/>
            <a:ext cx="3710009" cy="486499"/>
          </a:xfrm>
          <a:prstGeom prst="rect">
            <a:avLst/>
          </a:prstGeom>
          <a:noFill/>
          <a:ln>
            <a:noFill/>
          </a:ln>
        </p:spPr>
      </p:pic>
      <p:sp>
        <p:nvSpPr>
          <p:cNvPr id="299" name="Google Shape;299;p24"/>
          <p:cNvSpPr/>
          <p:nvPr/>
        </p:nvSpPr>
        <p:spPr>
          <a:xfrm>
            <a:off x="4830638" y="3633025"/>
            <a:ext cx="356100" cy="457200"/>
          </a:xfrm>
          <a:prstGeom prst="rightArrow">
            <a:avLst>
              <a:gd name="adj1" fmla="val 50000"/>
              <a:gd name="adj2" fmla="val 50000"/>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4"/>
          <p:cNvSpPr txBox="1">
            <a:spLocks noGrp="1"/>
          </p:cNvSpPr>
          <p:nvPr>
            <p:ph type="body" idx="1"/>
          </p:nvPr>
        </p:nvSpPr>
        <p:spPr>
          <a:xfrm>
            <a:off x="3392575" y="4344175"/>
            <a:ext cx="2076300" cy="587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it" sz="1000" b="1" i="1">
                <a:solidFill>
                  <a:schemeClr val="dk1"/>
                </a:solidFill>
              </a:rPr>
              <a:t>domain probability </a:t>
            </a:r>
            <a:r>
              <a:rPr lang="it" sz="1000" i="1">
                <a:solidFill>
                  <a:schemeClr val="dk1"/>
                </a:solidFill>
              </a:rPr>
              <a:t>=</a:t>
            </a:r>
            <a:br>
              <a:rPr lang="it" sz="1000" i="1">
                <a:solidFill>
                  <a:schemeClr val="dk1"/>
                </a:solidFill>
              </a:rPr>
            </a:br>
            <a:r>
              <a:rPr lang="it" sz="1000" i="1">
                <a:solidFill>
                  <a:schemeClr val="dk1"/>
                </a:solidFill>
              </a:rPr>
              <a:t>probability </a:t>
            </a:r>
            <a:r>
              <a:rPr lang="it" sz="1000" b="1" i="1">
                <a:solidFill>
                  <a:schemeClr val="dk1"/>
                </a:solidFill>
              </a:rPr>
              <a:t>x</a:t>
            </a:r>
            <a:r>
              <a:rPr lang="it" sz="1000" i="1">
                <a:solidFill>
                  <a:schemeClr val="dk1"/>
                </a:solidFill>
              </a:rPr>
              <a:t> falls in the</a:t>
            </a:r>
            <a:br>
              <a:rPr lang="it" sz="1000" i="1">
                <a:solidFill>
                  <a:schemeClr val="dk1"/>
                </a:solidFill>
              </a:rPr>
            </a:br>
            <a:r>
              <a:rPr lang="it" sz="1000" i="1">
                <a:solidFill>
                  <a:schemeClr val="dk1"/>
                </a:solidFill>
              </a:rPr>
              <a:t>in-distribution</a:t>
            </a:r>
            <a:endParaRPr sz="1000" i="1">
              <a:solidFill>
                <a:schemeClr val="dk1"/>
              </a:solidFill>
            </a:endParaRPr>
          </a:p>
        </p:txBody>
      </p:sp>
      <p:cxnSp>
        <p:nvCxnSpPr>
          <p:cNvPr id="301" name="Google Shape;301;p24"/>
          <p:cNvCxnSpPr/>
          <p:nvPr/>
        </p:nvCxnSpPr>
        <p:spPr>
          <a:xfrm rot="10800000">
            <a:off x="4403038" y="4159425"/>
            <a:ext cx="0" cy="194100"/>
          </a:xfrm>
          <a:prstGeom prst="straightConnector1">
            <a:avLst/>
          </a:prstGeom>
          <a:noFill/>
          <a:ln w="9525" cap="flat" cmpd="sng">
            <a:solidFill>
              <a:schemeClr val="dk1"/>
            </a:solidFill>
            <a:prstDash val="solid"/>
            <a:round/>
            <a:headEnd type="none" w="med" len="med"/>
            <a:tailEnd type="triangle" w="med" len="med"/>
          </a:ln>
        </p:spPr>
      </p:cxnSp>
      <p:sp>
        <p:nvSpPr>
          <p:cNvPr id="302" name="Google Shape;302;p24"/>
          <p:cNvSpPr txBox="1">
            <a:spLocks noGrp="1"/>
          </p:cNvSpPr>
          <p:nvPr>
            <p:ph type="body" idx="1"/>
          </p:nvPr>
        </p:nvSpPr>
        <p:spPr>
          <a:xfrm>
            <a:off x="3468775" y="3157975"/>
            <a:ext cx="1854900" cy="297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it" sz="1000" b="1" i="1">
                <a:solidFill>
                  <a:schemeClr val="accent5"/>
                </a:solidFill>
              </a:rPr>
              <a:t>joint class-domain probability</a:t>
            </a:r>
            <a:endParaRPr sz="1000" b="1" i="1">
              <a:solidFill>
                <a:schemeClr val="accent5"/>
              </a:solidFill>
            </a:endParaRPr>
          </a:p>
        </p:txBody>
      </p:sp>
      <p:cxnSp>
        <p:nvCxnSpPr>
          <p:cNvPr id="303" name="Google Shape;303;p24"/>
          <p:cNvCxnSpPr/>
          <p:nvPr/>
        </p:nvCxnSpPr>
        <p:spPr>
          <a:xfrm>
            <a:off x="4403038" y="3424275"/>
            <a:ext cx="0" cy="194100"/>
          </a:xfrm>
          <a:prstGeom prst="straightConnector1">
            <a:avLst/>
          </a:prstGeom>
          <a:noFill/>
          <a:ln w="9525" cap="flat" cmpd="sng">
            <a:solidFill>
              <a:schemeClr val="accent5"/>
            </a:solidFill>
            <a:prstDash val="solid"/>
            <a:round/>
            <a:headEnd type="none" w="med" len="med"/>
            <a:tailEnd type="triangle" w="med" len="med"/>
          </a:ln>
        </p:spPr>
      </p:cxnSp>
      <p:pic>
        <p:nvPicPr>
          <p:cNvPr id="304" name="Google Shape;304;p24" descr="&lt;math xmlns=&quot;http://www.w3.org/1998/Math/MathML&quot;&gt;&lt;msub&gt;&lt;mi&gt;f&lt;/mi&gt;&lt;mi&gt;i&lt;/mi&gt;&lt;/msub&gt;&lt;mfenced&gt;&lt;mi mathvariant=&quot;bold-italic&quot;&gt;x&lt;/mi&gt;&lt;/mfenced&gt;&lt;mo&gt;=&lt;/mo&gt;&lt;mfrac&gt;&lt;mrow&gt;&lt;msub&gt;&lt;mi&gt;h&lt;/mi&gt;&lt;mi&gt;i&lt;/mi&gt;&lt;/msub&gt;&lt;mfenced&gt;&lt;mi mathvariant=&quot;bold-italic&quot;&gt;x&lt;/mi&gt;&lt;/mfenced&gt;&lt;/mrow&gt;&lt;mrow&gt;&lt;mi&gt;g&lt;/mi&gt;&lt;mfenced&gt;&lt;mi mathvariant=&quot;bold-italic&quot;&gt;x&lt;/mi&gt;&lt;/mfenced&gt;&lt;/mrow&gt;&lt;/mfrac&gt;&lt;mo&gt;&amp;#xA0;&lt;/mo&gt;&lt;mi&gt;f&lt;/mi&gt;&lt;mi&gt;o&lt;/mi&gt;&lt;mi&gt;r&lt;/mi&gt;&lt;mo&gt;&amp;#xA0;&lt;/mo&gt;&lt;mi&gt;c&lt;/mi&gt;&lt;mi&gt;l&lt;/mi&gt;&lt;mi&gt;a&lt;/mi&gt;&lt;mi&gt;s&lt;/mi&gt;&lt;mi&gt;s&lt;/mi&gt;&lt;mo&gt;&amp;#xA0;&lt;/mo&gt;&lt;mi&gt;i&lt;/mi&gt;&lt;/math&gt;" title="f subscript i open parentheses bold italic x close parentheses equals fraction numerator h subscript i open parentheses bold italic x close parentheses over denominator g open parentheses bold italic x close parentheses end fraction space f o r space c l a s s space i"/>
          <p:cNvPicPr preferRelativeResize="0"/>
          <p:nvPr/>
        </p:nvPicPr>
        <p:blipFill rotWithShape="1">
          <a:blip r:embed="rId4">
            <a:alphaModFix/>
          </a:blip>
          <a:srcRect r="40191"/>
          <a:stretch/>
        </p:blipFill>
        <p:spPr>
          <a:xfrm>
            <a:off x="5309112" y="3618374"/>
            <a:ext cx="993524" cy="379250"/>
          </a:xfrm>
          <a:prstGeom prst="rect">
            <a:avLst/>
          </a:prstGeom>
          <a:noFill/>
          <a:ln>
            <a:noFill/>
          </a:ln>
        </p:spPr>
      </p:pic>
      <p:sp>
        <p:nvSpPr>
          <p:cNvPr id="305" name="Google Shape;305;p24"/>
          <p:cNvSpPr txBox="1">
            <a:spLocks noGrp="1"/>
          </p:cNvSpPr>
          <p:nvPr>
            <p:ph type="body" idx="1"/>
          </p:nvPr>
        </p:nvSpPr>
        <p:spPr>
          <a:xfrm>
            <a:off x="5274285" y="4041438"/>
            <a:ext cx="1063200" cy="258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900" i="1"/>
              <a:t>ƒ logit for class i</a:t>
            </a:r>
            <a:endParaRPr sz="900" i="1"/>
          </a:p>
        </p:txBody>
      </p:sp>
      <p:sp>
        <p:nvSpPr>
          <p:cNvPr id="306" name="Google Shape;306;p24"/>
          <p:cNvSpPr txBox="1">
            <a:spLocks noGrp="1"/>
          </p:cNvSpPr>
          <p:nvPr>
            <p:ph type="body" idx="1"/>
          </p:nvPr>
        </p:nvSpPr>
        <p:spPr>
          <a:xfrm>
            <a:off x="6878175" y="3274525"/>
            <a:ext cx="2076300" cy="11742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600"/>
              </a:spcAft>
              <a:buNone/>
            </a:pPr>
            <a:r>
              <a:rPr lang="it" sz="1000"/>
              <a:t>Force the network to have a dividend/divisor structure and let </a:t>
            </a:r>
            <a:r>
              <a:rPr lang="it" sz="1100" i="1">
                <a:latin typeface="Spectral"/>
                <a:ea typeface="Spectral"/>
                <a:cs typeface="Spectral"/>
                <a:sym typeface="Spectral"/>
              </a:rPr>
              <a:t>hi(</a:t>
            </a:r>
            <a:r>
              <a:rPr lang="it" sz="1100" b="1" i="1">
                <a:latin typeface="Spectral"/>
                <a:ea typeface="Spectral"/>
                <a:cs typeface="Spectral"/>
                <a:sym typeface="Spectral"/>
              </a:rPr>
              <a:t>x</a:t>
            </a:r>
            <a:r>
              <a:rPr lang="it" sz="1100" i="1">
                <a:latin typeface="Spectral"/>
                <a:ea typeface="Spectral"/>
                <a:cs typeface="Spectral"/>
                <a:sym typeface="Spectral"/>
              </a:rPr>
              <a:t>)</a:t>
            </a:r>
            <a:r>
              <a:rPr lang="it" sz="1000">
                <a:latin typeface="Spectral"/>
                <a:ea typeface="Spectral"/>
                <a:cs typeface="Spectral"/>
                <a:sym typeface="Spectral"/>
              </a:rPr>
              <a:t> </a:t>
            </a:r>
            <a:r>
              <a:rPr lang="it" sz="1000"/>
              <a:t>behave like </a:t>
            </a:r>
            <a:r>
              <a:rPr lang="it" sz="1200" i="1">
                <a:latin typeface="Spectral"/>
                <a:ea typeface="Spectral"/>
                <a:cs typeface="Spectral"/>
                <a:sym typeface="Spectral"/>
              </a:rPr>
              <a:t>p(y,</a:t>
            </a:r>
            <a:r>
              <a:rPr lang="it" sz="1200" i="1">
                <a:highlight>
                  <a:schemeClr val="lt1"/>
                </a:highlight>
                <a:latin typeface="Spectral"/>
                <a:ea typeface="Spectral"/>
                <a:cs typeface="Spectral"/>
                <a:sym typeface="Spectral"/>
              </a:rPr>
              <a:t>d</a:t>
            </a:r>
            <a:r>
              <a:rPr lang="it" sz="900" i="1">
                <a:highlight>
                  <a:schemeClr val="lt1"/>
                </a:highlight>
                <a:latin typeface="Spectral"/>
                <a:ea typeface="Spectral"/>
                <a:cs typeface="Spectral"/>
                <a:sym typeface="Spectral"/>
              </a:rPr>
              <a:t>in</a:t>
            </a:r>
            <a:r>
              <a:rPr lang="it" sz="1200" i="1">
                <a:latin typeface="Spectral"/>
                <a:ea typeface="Spectral"/>
                <a:cs typeface="Spectral"/>
                <a:sym typeface="Spectral"/>
              </a:rPr>
              <a:t>|</a:t>
            </a:r>
            <a:r>
              <a:rPr lang="it" sz="1200" b="1" i="1">
                <a:latin typeface="Spectral"/>
                <a:ea typeface="Spectral"/>
                <a:cs typeface="Spectral"/>
                <a:sym typeface="Spectral"/>
              </a:rPr>
              <a:t>x</a:t>
            </a:r>
            <a:r>
              <a:rPr lang="it" sz="1200" i="1">
                <a:latin typeface="Spectral"/>
                <a:ea typeface="Spectral"/>
                <a:cs typeface="Spectral"/>
                <a:sym typeface="Spectral"/>
              </a:rPr>
              <a:t>)</a:t>
            </a:r>
            <a:r>
              <a:rPr lang="it" sz="1000">
                <a:latin typeface="Spectral"/>
                <a:ea typeface="Spectral"/>
                <a:cs typeface="Spectral"/>
                <a:sym typeface="Spectral"/>
              </a:rPr>
              <a:t> </a:t>
            </a:r>
            <a:r>
              <a:rPr lang="it" sz="1000"/>
              <a:t>and </a:t>
            </a:r>
            <a:r>
              <a:rPr lang="it" sz="1100" i="1">
                <a:latin typeface="Spectral"/>
                <a:ea typeface="Spectral"/>
                <a:cs typeface="Spectral"/>
                <a:sym typeface="Spectral"/>
              </a:rPr>
              <a:t>g(</a:t>
            </a:r>
            <a:r>
              <a:rPr lang="it" sz="1100" b="1" i="1">
                <a:latin typeface="Spectral"/>
                <a:ea typeface="Spectral"/>
                <a:cs typeface="Spectral"/>
                <a:sym typeface="Spectral"/>
              </a:rPr>
              <a:t>x</a:t>
            </a:r>
            <a:r>
              <a:rPr lang="it" sz="1100" i="1">
                <a:latin typeface="Spectral"/>
                <a:ea typeface="Spectral"/>
                <a:cs typeface="Spectral"/>
                <a:sym typeface="Spectral"/>
              </a:rPr>
              <a:t>)</a:t>
            </a:r>
            <a:r>
              <a:rPr lang="it" sz="1000"/>
              <a:t> behave like</a:t>
            </a:r>
            <a:r>
              <a:rPr lang="it" sz="1000">
                <a:latin typeface="Spectral"/>
                <a:ea typeface="Spectral"/>
                <a:cs typeface="Spectral"/>
                <a:sym typeface="Spectral"/>
              </a:rPr>
              <a:t> </a:t>
            </a:r>
            <a:r>
              <a:rPr lang="it" sz="1200" i="1">
                <a:latin typeface="Spectral"/>
                <a:ea typeface="Spectral"/>
                <a:cs typeface="Spectral"/>
                <a:sym typeface="Spectral"/>
              </a:rPr>
              <a:t>p(y|</a:t>
            </a:r>
            <a:r>
              <a:rPr lang="it" sz="1200" i="1">
                <a:highlight>
                  <a:schemeClr val="lt1"/>
                </a:highlight>
                <a:latin typeface="Spectral"/>
                <a:ea typeface="Spectral"/>
                <a:cs typeface="Spectral"/>
                <a:sym typeface="Spectral"/>
              </a:rPr>
              <a:t>d</a:t>
            </a:r>
            <a:r>
              <a:rPr lang="it" sz="900" i="1">
                <a:highlight>
                  <a:schemeClr val="lt1"/>
                </a:highlight>
                <a:latin typeface="Spectral"/>
                <a:ea typeface="Spectral"/>
                <a:cs typeface="Spectral"/>
                <a:sym typeface="Spectral"/>
              </a:rPr>
              <a:t>in</a:t>
            </a:r>
            <a:r>
              <a:rPr lang="it" sz="1200" i="1">
                <a:latin typeface="Spectral"/>
                <a:ea typeface="Spectral"/>
                <a:cs typeface="Spectral"/>
                <a:sym typeface="Spectral"/>
              </a:rPr>
              <a:t>,</a:t>
            </a:r>
            <a:r>
              <a:rPr lang="it" sz="1200" b="1" i="1">
                <a:latin typeface="Spectral"/>
                <a:ea typeface="Spectral"/>
                <a:cs typeface="Spectral"/>
                <a:sym typeface="Spectral"/>
              </a:rPr>
              <a:t>x</a:t>
            </a:r>
            <a:r>
              <a:rPr lang="it" sz="1200" i="1">
                <a:latin typeface="Spectral"/>
                <a:ea typeface="Spectral"/>
                <a:cs typeface="Spectral"/>
                <a:sym typeface="Spectral"/>
              </a:rPr>
              <a:t>)</a:t>
            </a:r>
            <a:r>
              <a:rPr lang="it" sz="1100"/>
              <a:t>.</a:t>
            </a:r>
            <a:endParaRPr sz="1000"/>
          </a:p>
        </p:txBody>
      </p:sp>
      <p:grpSp>
        <p:nvGrpSpPr>
          <p:cNvPr id="307" name="Google Shape;307;p24"/>
          <p:cNvGrpSpPr/>
          <p:nvPr/>
        </p:nvGrpSpPr>
        <p:grpSpPr>
          <a:xfrm>
            <a:off x="7268825" y="602079"/>
            <a:ext cx="1507990" cy="1114800"/>
            <a:chOff x="7268825" y="602079"/>
            <a:chExt cx="1507990" cy="1114800"/>
          </a:xfrm>
        </p:grpSpPr>
        <p:grpSp>
          <p:nvGrpSpPr>
            <p:cNvPr id="308" name="Google Shape;308;p24"/>
            <p:cNvGrpSpPr/>
            <p:nvPr/>
          </p:nvGrpSpPr>
          <p:grpSpPr>
            <a:xfrm>
              <a:off x="7623315" y="602079"/>
              <a:ext cx="1153500" cy="1114800"/>
              <a:chOff x="5886340" y="-1809346"/>
              <a:chExt cx="1153500" cy="1114800"/>
            </a:xfrm>
          </p:grpSpPr>
          <p:sp>
            <p:nvSpPr>
              <p:cNvPr id="309" name="Google Shape;309;p24"/>
              <p:cNvSpPr/>
              <p:nvPr/>
            </p:nvSpPr>
            <p:spPr>
              <a:xfrm>
                <a:off x="6064656" y="-1635895"/>
                <a:ext cx="797100" cy="770400"/>
              </a:xfrm>
              <a:prstGeom prst="donut">
                <a:avLst>
                  <a:gd name="adj" fmla="val 16067"/>
                </a:avLst>
              </a:prstGeom>
              <a:solidFill>
                <a:srgbClr val="000000">
                  <a:alpha val="1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txBox="1"/>
              <p:nvPr/>
            </p:nvSpPr>
            <p:spPr>
              <a:xfrm>
                <a:off x="6236723" y="-1365698"/>
                <a:ext cx="453000" cy="243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t" sz="700" b="1">
                    <a:solidFill>
                      <a:schemeClr val="dk1"/>
                    </a:solidFill>
                    <a:latin typeface="Roboto"/>
                    <a:ea typeface="Roboto"/>
                    <a:cs typeface="Roboto"/>
                    <a:sym typeface="Roboto"/>
                  </a:rPr>
                  <a:t>GEN.</a:t>
                </a:r>
                <a:br>
                  <a:rPr lang="it" sz="700" b="1">
                    <a:latin typeface="Roboto"/>
                    <a:ea typeface="Roboto"/>
                    <a:cs typeface="Roboto"/>
                    <a:sym typeface="Roboto"/>
                  </a:rPr>
                </a:br>
                <a:r>
                  <a:rPr lang="it" sz="700" b="1">
                    <a:latin typeface="Roboto"/>
                    <a:ea typeface="Roboto"/>
                    <a:cs typeface="Roboto"/>
                    <a:sym typeface="Roboto"/>
                  </a:rPr>
                  <a:t>ODIN</a:t>
                </a:r>
                <a:endParaRPr sz="700"/>
              </a:p>
            </p:txBody>
          </p:sp>
          <p:sp>
            <p:nvSpPr>
              <p:cNvPr id="311" name="Google Shape;311;p24"/>
              <p:cNvSpPr/>
              <p:nvPr/>
            </p:nvSpPr>
            <p:spPr>
              <a:xfrm rot="-1749257" flipH="1">
                <a:off x="6044339" y="-1663570"/>
                <a:ext cx="837502" cy="823246"/>
              </a:xfrm>
              <a:prstGeom prst="blockArc">
                <a:avLst>
                  <a:gd name="adj1" fmla="val 14348563"/>
                  <a:gd name="adj2" fmla="val 21472873"/>
                  <a:gd name="adj3" fmla="val 9381"/>
                </a:avLst>
              </a:prstGeom>
              <a:solidFill>
                <a:srgbClr val="65F0AD"/>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rot="-8158482">
                <a:off x="6406097" y="-1678997"/>
                <a:ext cx="112234" cy="112234"/>
              </a:xfrm>
              <a:prstGeom prst="rtTriangle">
                <a:avLst/>
              </a:prstGeom>
              <a:solidFill>
                <a:srgbClr val="65F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24"/>
            <p:cNvSpPr txBox="1"/>
            <p:nvPr/>
          </p:nvSpPr>
          <p:spPr>
            <a:xfrm>
              <a:off x="7268825" y="678725"/>
              <a:ext cx="632400" cy="3078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it" sz="800">
                  <a:solidFill>
                    <a:schemeClr val="accent1"/>
                  </a:solidFill>
                  <a:latin typeface="Roboto"/>
                  <a:ea typeface="Roboto"/>
                  <a:cs typeface="Roboto"/>
                  <a:sym typeface="Roboto"/>
                </a:rPr>
                <a:t>TRAIN</a:t>
              </a:r>
              <a:endParaRPr sz="1200">
                <a:solidFill>
                  <a:schemeClr val="accent1"/>
                </a:solidFill>
              </a:endParaRPr>
            </a:p>
          </p:txBody>
        </p:sp>
      </p:grpSp>
      <p:sp>
        <p:nvSpPr>
          <p:cNvPr id="314" name="Google Shape;314;p24"/>
          <p:cNvSpPr/>
          <p:nvPr/>
        </p:nvSpPr>
        <p:spPr>
          <a:xfrm>
            <a:off x="6522175" y="3348325"/>
            <a:ext cx="258900" cy="1026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flipH="1">
            <a:off x="3295350" y="4409275"/>
            <a:ext cx="408300" cy="457200"/>
          </a:xfrm>
          <a:prstGeom prst="rightArrow">
            <a:avLst>
              <a:gd name="adj1" fmla="val 50000"/>
              <a:gd name="adj2" fmla="val 50000"/>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txBox="1">
            <a:spLocks noGrp="1"/>
          </p:cNvSpPr>
          <p:nvPr>
            <p:ph type="body" idx="1"/>
          </p:nvPr>
        </p:nvSpPr>
        <p:spPr>
          <a:xfrm>
            <a:off x="1585350" y="4448275"/>
            <a:ext cx="1710000" cy="379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it" sz="1000" b="1" i="1">
                <a:solidFill>
                  <a:schemeClr val="dk1"/>
                </a:solidFill>
              </a:rPr>
              <a:t>EXACTLY WHAT WE NEED!</a:t>
            </a:r>
            <a:endParaRPr sz="1000" i="1">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9"/>
                                        </p:tgtEl>
                                        <p:attrNameLst>
                                          <p:attrName>style.visibility</p:attrName>
                                        </p:attrNameLst>
                                      </p:cBhvr>
                                      <p:to>
                                        <p:strVal val="visible"/>
                                      </p:to>
                                    </p:set>
                                    <p:animEffect transition="in" filter="fade">
                                      <p:cBhvr>
                                        <p:cTn id="7" dur="1000"/>
                                        <p:tgtEl>
                                          <p:spTgt spid="299"/>
                                        </p:tgtEl>
                                      </p:cBhvr>
                                    </p:animEffect>
                                  </p:childTnLst>
                                </p:cTn>
                              </p:par>
                              <p:par>
                                <p:cTn id="8" presetID="10" presetClass="entr" presetSubtype="0" fill="hold" nodeType="withEffect">
                                  <p:stCondLst>
                                    <p:cond delay="0"/>
                                  </p:stCondLst>
                                  <p:childTnLst>
                                    <p:set>
                                      <p:cBhvr>
                                        <p:cTn id="9" dur="1" fill="hold">
                                          <p:stCondLst>
                                            <p:cond delay="0"/>
                                          </p:stCondLst>
                                        </p:cTn>
                                        <p:tgtEl>
                                          <p:spTgt spid="304"/>
                                        </p:tgtEl>
                                        <p:attrNameLst>
                                          <p:attrName>style.visibility</p:attrName>
                                        </p:attrNameLst>
                                      </p:cBhvr>
                                      <p:to>
                                        <p:strVal val="visible"/>
                                      </p:to>
                                    </p:set>
                                    <p:animEffect transition="in" filter="fade">
                                      <p:cBhvr>
                                        <p:cTn id="10" dur="1000"/>
                                        <p:tgtEl>
                                          <p:spTgt spid="304"/>
                                        </p:tgtEl>
                                      </p:cBhvr>
                                    </p:animEffect>
                                  </p:childTnLst>
                                </p:cTn>
                              </p:par>
                              <p:par>
                                <p:cTn id="11" presetID="10" presetClass="entr" presetSubtype="0" fill="hold" nodeType="withEffect">
                                  <p:stCondLst>
                                    <p:cond delay="0"/>
                                  </p:stCondLst>
                                  <p:childTnLst>
                                    <p:set>
                                      <p:cBhvr>
                                        <p:cTn id="12" dur="1" fill="hold">
                                          <p:stCondLst>
                                            <p:cond delay="0"/>
                                          </p:stCondLst>
                                        </p:cTn>
                                        <p:tgtEl>
                                          <p:spTgt spid="305"/>
                                        </p:tgtEl>
                                        <p:attrNameLst>
                                          <p:attrName>style.visibility</p:attrName>
                                        </p:attrNameLst>
                                      </p:cBhvr>
                                      <p:to>
                                        <p:strVal val="visible"/>
                                      </p:to>
                                    </p:set>
                                    <p:animEffect transition="in" filter="fade">
                                      <p:cBhvr>
                                        <p:cTn id="13" dur="1000"/>
                                        <p:tgtEl>
                                          <p:spTgt spid="305"/>
                                        </p:tgtEl>
                                      </p:cBhvr>
                                    </p:animEffect>
                                  </p:childTnLst>
                                </p:cTn>
                              </p:par>
                              <p:par>
                                <p:cTn id="14" presetID="10" presetClass="entr" presetSubtype="0" fill="hold" nodeType="withEffect">
                                  <p:stCondLst>
                                    <p:cond delay="0"/>
                                  </p:stCondLst>
                                  <p:childTnLst>
                                    <p:set>
                                      <p:cBhvr>
                                        <p:cTn id="15" dur="1" fill="hold">
                                          <p:stCondLst>
                                            <p:cond delay="0"/>
                                          </p:stCondLst>
                                        </p:cTn>
                                        <p:tgtEl>
                                          <p:spTgt spid="306"/>
                                        </p:tgtEl>
                                        <p:attrNameLst>
                                          <p:attrName>style.visibility</p:attrName>
                                        </p:attrNameLst>
                                      </p:cBhvr>
                                      <p:to>
                                        <p:strVal val="visible"/>
                                      </p:to>
                                    </p:set>
                                    <p:animEffect transition="in" filter="fade">
                                      <p:cBhvr>
                                        <p:cTn id="16" dur="200"/>
                                        <p:tgtEl>
                                          <p:spTgt spid="306"/>
                                        </p:tgtEl>
                                      </p:cBhvr>
                                    </p:animEffect>
                                  </p:childTnLst>
                                </p:cTn>
                              </p:par>
                              <p:par>
                                <p:cTn id="17" presetID="10" presetClass="entr" presetSubtype="0" fill="hold" nodeType="withEffect">
                                  <p:stCondLst>
                                    <p:cond delay="0"/>
                                  </p:stCondLst>
                                  <p:childTnLst>
                                    <p:set>
                                      <p:cBhvr>
                                        <p:cTn id="18" dur="1" fill="hold">
                                          <p:stCondLst>
                                            <p:cond delay="0"/>
                                          </p:stCondLst>
                                        </p:cTn>
                                        <p:tgtEl>
                                          <p:spTgt spid="314"/>
                                        </p:tgtEl>
                                        <p:attrNameLst>
                                          <p:attrName>style.visibility</p:attrName>
                                        </p:attrNameLst>
                                      </p:cBhvr>
                                      <p:to>
                                        <p:strVal val="visible"/>
                                      </p:to>
                                    </p:set>
                                    <p:animEffect transition="in" filter="fade">
                                      <p:cBhvr>
                                        <p:cTn id="19" dur="1000"/>
                                        <p:tgtEl>
                                          <p:spTgt spid="314"/>
                                        </p:tgtEl>
                                      </p:cBhvr>
                                    </p:animEffect>
                                  </p:childTnLst>
                                </p:cTn>
                              </p:par>
                              <p:par>
                                <p:cTn id="20" presetID="10" presetClass="entr" presetSubtype="0" fill="hold" nodeType="withEffect">
                                  <p:stCondLst>
                                    <p:cond delay="0"/>
                                  </p:stCondLst>
                                  <p:childTnLst>
                                    <p:set>
                                      <p:cBhvr>
                                        <p:cTn id="21" dur="1" fill="hold">
                                          <p:stCondLst>
                                            <p:cond delay="0"/>
                                          </p:stCondLst>
                                        </p:cTn>
                                        <p:tgtEl>
                                          <p:spTgt spid="316"/>
                                        </p:tgtEl>
                                        <p:attrNameLst>
                                          <p:attrName>style.visibility</p:attrName>
                                        </p:attrNameLst>
                                      </p:cBhvr>
                                      <p:to>
                                        <p:strVal val="visible"/>
                                      </p:to>
                                    </p:set>
                                    <p:animEffect transition="in" filter="fade">
                                      <p:cBhvr>
                                        <p:cTn id="22" dur="1000"/>
                                        <p:tgtEl>
                                          <p:spTgt spid="316"/>
                                        </p:tgtEl>
                                      </p:cBhvr>
                                    </p:animEffect>
                                  </p:childTnLst>
                                </p:cTn>
                              </p:par>
                              <p:par>
                                <p:cTn id="23" presetID="10" presetClass="entr" presetSubtype="0" fill="hold" nodeType="withEffect">
                                  <p:stCondLst>
                                    <p:cond delay="0"/>
                                  </p:stCondLst>
                                  <p:childTnLst>
                                    <p:set>
                                      <p:cBhvr>
                                        <p:cTn id="24" dur="1" fill="hold">
                                          <p:stCondLst>
                                            <p:cond delay="0"/>
                                          </p:stCondLst>
                                        </p:cTn>
                                        <p:tgtEl>
                                          <p:spTgt spid="315"/>
                                        </p:tgtEl>
                                        <p:attrNameLst>
                                          <p:attrName>style.visibility</p:attrName>
                                        </p:attrNameLst>
                                      </p:cBhvr>
                                      <p:to>
                                        <p:strVal val="visible"/>
                                      </p:to>
                                    </p:set>
                                    <p:animEffect transition="in" filter="fade">
                                      <p:cBhvr>
                                        <p:cTn id="25" dur="1000"/>
                                        <p:tgtEl>
                                          <p:spTgt spid="3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5"/>
          <p:cNvSpPr/>
          <p:nvPr/>
        </p:nvSpPr>
        <p:spPr>
          <a:xfrm>
            <a:off x="2683875" y="4220100"/>
            <a:ext cx="2025900" cy="6321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900">
              <a:latin typeface="Lato"/>
              <a:ea typeface="Lato"/>
              <a:cs typeface="Lato"/>
              <a:sym typeface="Lato"/>
            </a:endParaRPr>
          </a:p>
        </p:txBody>
      </p:sp>
      <p:sp>
        <p:nvSpPr>
          <p:cNvPr id="322" name="Google Shape;322;p25"/>
          <p:cNvSpPr/>
          <p:nvPr/>
        </p:nvSpPr>
        <p:spPr>
          <a:xfrm>
            <a:off x="2574350" y="2863175"/>
            <a:ext cx="3478500" cy="9945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900">
              <a:latin typeface="Lato"/>
              <a:ea typeface="Lato"/>
              <a:cs typeface="Lato"/>
              <a:sym typeface="Lato"/>
            </a:endParaRPr>
          </a:p>
        </p:txBody>
      </p:sp>
      <p:sp>
        <p:nvSpPr>
          <p:cNvPr id="323" name="Google Shape;323;p25"/>
          <p:cNvSpPr/>
          <p:nvPr/>
        </p:nvSpPr>
        <p:spPr>
          <a:xfrm>
            <a:off x="6310350" y="3681613"/>
            <a:ext cx="911100" cy="498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900">
              <a:latin typeface="Lato"/>
              <a:ea typeface="Lato"/>
              <a:cs typeface="Lato"/>
              <a:sym typeface="Lato"/>
            </a:endParaRPr>
          </a:p>
        </p:txBody>
      </p:sp>
      <p:sp>
        <p:nvSpPr>
          <p:cNvPr id="324" name="Google Shape;324;p25"/>
          <p:cNvSpPr/>
          <p:nvPr/>
        </p:nvSpPr>
        <p:spPr>
          <a:xfrm>
            <a:off x="1319000" y="3662200"/>
            <a:ext cx="911100" cy="498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it" sz="900">
                <a:latin typeface="Lato"/>
                <a:ea typeface="Lato"/>
                <a:cs typeface="Lato"/>
                <a:sym typeface="Lato"/>
              </a:rPr>
              <a:t>        backbone</a:t>
            </a:r>
            <a:endParaRPr sz="700">
              <a:latin typeface="Lato"/>
              <a:ea typeface="Lato"/>
              <a:cs typeface="Lato"/>
              <a:sym typeface="Lato"/>
            </a:endParaRPr>
          </a:p>
        </p:txBody>
      </p:sp>
      <p:sp>
        <p:nvSpPr>
          <p:cNvPr id="325" name="Google Shape;325;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Method: decomposed confidence</a:t>
            </a:r>
            <a:endParaRPr/>
          </a:p>
        </p:txBody>
      </p:sp>
      <p:sp>
        <p:nvSpPr>
          <p:cNvPr id="326" name="Google Shape;326;p25"/>
          <p:cNvSpPr txBox="1">
            <a:spLocks noGrp="1"/>
          </p:cNvSpPr>
          <p:nvPr>
            <p:ph type="body" idx="1"/>
          </p:nvPr>
        </p:nvSpPr>
        <p:spPr>
          <a:xfrm>
            <a:off x="729450" y="1973975"/>
            <a:ext cx="7688700" cy="632100"/>
          </a:xfrm>
          <a:prstGeom prst="rect">
            <a:avLst/>
          </a:prstGeom>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it" sz="1100"/>
              <a:t>The overall network has two branches after its penultimate layer.</a:t>
            </a:r>
            <a:br>
              <a:rPr lang="it" sz="1100"/>
            </a:br>
            <a:endParaRPr sz="1100"/>
          </a:p>
          <a:p>
            <a:pPr marL="457200" lvl="0" indent="-298450" algn="l" rtl="0">
              <a:lnSpc>
                <a:spcPct val="100000"/>
              </a:lnSpc>
              <a:spcBef>
                <a:spcPts val="0"/>
              </a:spcBef>
              <a:spcAft>
                <a:spcPts val="0"/>
              </a:spcAft>
              <a:buSzPts val="1100"/>
              <a:buChar char="●"/>
            </a:pPr>
            <a:r>
              <a:rPr lang="it" sz="1100"/>
              <a:t>At training time the model calculates the logit followed by the softmax function with the cross-entropy loss on top.</a:t>
            </a:r>
            <a:endParaRPr sz="1100"/>
          </a:p>
        </p:txBody>
      </p:sp>
      <p:pic>
        <p:nvPicPr>
          <p:cNvPr id="327" name="Google Shape;327;p25"/>
          <p:cNvPicPr preferRelativeResize="0"/>
          <p:nvPr/>
        </p:nvPicPr>
        <p:blipFill>
          <a:blip r:embed="rId3">
            <a:alphaModFix/>
          </a:blip>
          <a:stretch>
            <a:fillRect/>
          </a:stretch>
        </p:blipFill>
        <p:spPr>
          <a:xfrm>
            <a:off x="2620388" y="2935449"/>
            <a:ext cx="1618175" cy="849525"/>
          </a:xfrm>
          <a:prstGeom prst="rect">
            <a:avLst/>
          </a:prstGeom>
          <a:noFill/>
          <a:ln>
            <a:noFill/>
          </a:ln>
        </p:spPr>
      </p:pic>
      <p:pic>
        <p:nvPicPr>
          <p:cNvPr id="328" name="Google Shape;328;p25"/>
          <p:cNvPicPr preferRelativeResize="0"/>
          <p:nvPr/>
        </p:nvPicPr>
        <p:blipFill rotWithShape="1">
          <a:blip r:embed="rId4">
            <a:alphaModFix/>
          </a:blip>
          <a:srcRect r="999"/>
          <a:stretch/>
        </p:blipFill>
        <p:spPr>
          <a:xfrm>
            <a:off x="2808288" y="4437075"/>
            <a:ext cx="1777075" cy="198150"/>
          </a:xfrm>
          <a:prstGeom prst="rect">
            <a:avLst/>
          </a:prstGeom>
          <a:noFill/>
          <a:ln>
            <a:noFill/>
          </a:ln>
        </p:spPr>
      </p:pic>
      <p:sp>
        <p:nvSpPr>
          <p:cNvPr id="329" name="Google Shape;329;p25"/>
          <p:cNvSpPr txBox="1">
            <a:spLocks noGrp="1"/>
          </p:cNvSpPr>
          <p:nvPr>
            <p:ph type="body" idx="1"/>
          </p:nvPr>
        </p:nvSpPr>
        <p:spPr>
          <a:xfrm>
            <a:off x="1767712" y="2991850"/>
            <a:ext cx="879000" cy="297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it" sz="1000" i="1">
                <a:solidFill>
                  <a:schemeClr val="accent5"/>
                </a:solidFill>
              </a:rPr>
              <a:t>learning h</a:t>
            </a:r>
            <a:r>
              <a:rPr lang="it" sz="800" i="1">
                <a:solidFill>
                  <a:schemeClr val="accent5"/>
                </a:solidFill>
              </a:rPr>
              <a:t>i</a:t>
            </a:r>
            <a:endParaRPr sz="1000" i="1">
              <a:solidFill>
                <a:schemeClr val="accent5"/>
              </a:solidFill>
            </a:endParaRPr>
          </a:p>
        </p:txBody>
      </p:sp>
      <p:sp>
        <p:nvSpPr>
          <p:cNvPr id="330" name="Google Shape;330;p25"/>
          <p:cNvSpPr txBox="1">
            <a:spLocks noGrp="1"/>
          </p:cNvSpPr>
          <p:nvPr>
            <p:ph type="body" idx="1"/>
          </p:nvPr>
        </p:nvSpPr>
        <p:spPr>
          <a:xfrm>
            <a:off x="1767712" y="4534150"/>
            <a:ext cx="879000" cy="297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it" sz="1000" i="1">
                <a:solidFill>
                  <a:schemeClr val="accent5"/>
                </a:solidFill>
              </a:rPr>
              <a:t>learning g</a:t>
            </a:r>
            <a:endParaRPr sz="1000" i="1">
              <a:solidFill>
                <a:schemeClr val="accent5"/>
              </a:solidFill>
            </a:endParaRPr>
          </a:p>
        </p:txBody>
      </p:sp>
      <p:cxnSp>
        <p:nvCxnSpPr>
          <p:cNvPr id="331" name="Google Shape;331;p25"/>
          <p:cNvCxnSpPr>
            <a:stCxn id="324" idx="0"/>
          </p:cNvCxnSpPr>
          <p:nvPr/>
        </p:nvCxnSpPr>
        <p:spPr>
          <a:xfrm rot="-5400000">
            <a:off x="1993250" y="3081100"/>
            <a:ext cx="362400" cy="799800"/>
          </a:xfrm>
          <a:prstGeom prst="bentConnector2">
            <a:avLst/>
          </a:prstGeom>
          <a:noFill/>
          <a:ln w="9525" cap="flat" cmpd="sng">
            <a:solidFill>
              <a:schemeClr val="dk2"/>
            </a:solidFill>
            <a:prstDash val="solid"/>
            <a:round/>
            <a:headEnd type="diamond" w="med" len="med"/>
            <a:tailEnd type="diamond" w="med" len="med"/>
          </a:ln>
        </p:spPr>
      </p:cxnSp>
      <p:cxnSp>
        <p:nvCxnSpPr>
          <p:cNvPr id="332" name="Google Shape;332;p25"/>
          <p:cNvCxnSpPr>
            <a:stCxn id="324" idx="2"/>
          </p:cNvCxnSpPr>
          <p:nvPr/>
        </p:nvCxnSpPr>
        <p:spPr>
          <a:xfrm rot="-5400000" flipH="1">
            <a:off x="2042600" y="3893050"/>
            <a:ext cx="400800" cy="936900"/>
          </a:xfrm>
          <a:prstGeom prst="bentConnector2">
            <a:avLst/>
          </a:prstGeom>
          <a:noFill/>
          <a:ln w="9525" cap="flat" cmpd="sng">
            <a:solidFill>
              <a:schemeClr val="dk2"/>
            </a:solidFill>
            <a:prstDash val="solid"/>
            <a:round/>
            <a:headEnd type="diamond" w="med" len="med"/>
            <a:tailEnd type="diamond" w="med" len="med"/>
          </a:ln>
        </p:spPr>
      </p:cxnSp>
      <p:sp>
        <p:nvSpPr>
          <p:cNvPr id="333" name="Google Shape;333;p25"/>
          <p:cNvSpPr txBox="1">
            <a:spLocks noGrp="1"/>
          </p:cNvSpPr>
          <p:nvPr>
            <p:ph type="body" idx="1"/>
          </p:nvPr>
        </p:nvSpPr>
        <p:spPr>
          <a:xfrm>
            <a:off x="4162362" y="3487675"/>
            <a:ext cx="2180100" cy="297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1000" i="1">
                <a:solidFill>
                  <a:schemeClr val="accent5"/>
                </a:solidFill>
              </a:rPr>
              <a:t>→ DeConf-C* </a:t>
            </a:r>
            <a:r>
              <a:rPr lang="it" sz="1000">
                <a:solidFill>
                  <a:schemeClr val="accent5"/>
                </a:solidFill>
              </a:rPr>
              <a:t>— </a:t>
            </a:r>
            <a:r>
              <a:rPr lang="it" sz="900">
                <a:solidFill>
                  <a:schemeClr val="accent5"/>
                </a:solidFill>
              </a:rPr>
              <a:t>cosine similarity</a:t>
            </a:r>
            <a:endParaRPr sz="900">
              <a:solidFill>
                <a:schemeClr val="accent5"/>
              </a:solidFill>
            </a:endParaRPr>
          </a:p>
        </p:txBody>
      </p:sp>
      <p:sp>
        <p:nvSpPr>
          <p:cNvPr id="334" name="Google Shape;334;p25"/>
          <p:cNvSpPr txBox="1">
            <a:spLocks noGrp="1"/>
          </p:cNvSpPr>
          <p:nvPr>
            <p:ph type="body" idx="1"/>
          </p:nvPr>
        </p:nvSpPr>
        <p:spPr>
          <a:xfrm>
            <a:off x="4162375" y="3175425"/>
            <a:ext cx="1827000" cy="297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1000" i="1">
                <a:solidFill>
                  <a:schemeClr val="accent5"/>
                </a:solidFill>
              </a:rPr>
              <a:t>→ DeConf-E* </a:t>
            </a:r>
            <a:r>
              <a:rPr lang="it" sz="1000">
                <a:solidFill>
                  <a:schemeClr val="accent5"/>
                </a:solidFill>
              </a:rPr>
              <a:t>—  neg. </a:t>
            </a:r>
            <a:r>
              <a:rPr lang="it" sz="900">
                <a:solidFill>
                  <a:schemeClr val="accent5"/>
                </a:solidFill>
              </a:rPr>
              <a:t>euclidean</a:t>
            </a:r>
            <a:endParaRPr sz="900">
              <a:solidFill>
                <a:schemeClr val="accent5"/>
              </a:solidFill>
            </a:endParaRPr>
          </a:p>
        </p:txBody>
      </p:sp>
      <p:sp>
        <p:nvSpPr>
          <p:cNvPr id="335" name="Google Shape;335;p25"/>
          <p:cNvSpPr txBox="1">
            <a:spLocks noGrp="1"/>
          </p:cNvSpPr>
          <p:nvPr>
            <p:ph type="body" idx="1"/>
          </p:nvPr>
        </p:nvSpPr>
        <p:spPr>
          <a:xfrm>
            <a:off x="4162363" y="2863175"/>
            <a:ext cx="1945500" cy="297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it" sz="1000" i="1">
                <a:solidFill>
                  <a:schemeClr val="accent5"/>
                </a:solidFill>
              </a:rPr>
              <a:t>→ DeConf-I* </a:t>
            </a:r>
            <a:r>
              <a:rPr lang="it" sz="1000">
                <a:solidFill>
                  <a:schemeClr val="accent5"/>
                </a:solidFill>
              </a:rPr>
              <a:t>—  </a:t>
            </a:r>
            <a:r>
              <a:rPr lang="it" sz="900">
                <a:solidFill>
                  <a:schemeClr val="accent5"/>
                </a:solidFill>
              </a:rPr>
              <a:t>inner product</a:t>
            </a:r>
            <a:endParaRPr sz="900">
              <a:solidFill>
                <a:schemeClr val="accent5"/>
              </a:solidFill>
            </a:endParaRPr>
          </a:p>
        </p:txBody>
      </p:sp>
      <p:grpSp>
        <p:nvGrpSpPr>
          <p:cNvPr id="336" name="Google Shape;336;p25"/>
          <p:cNvGrpSpPr/>
          <p:nvPr/>
        </p:nvGrpSpPr>
        <p:grpSpPr>
          <a:xfrm>
            <a:off x="7268825" y="602079"/>
            <a:ext cx="1507990" cy="1114800"/>
            <a:chOff x="7268825" y="602079"/>
            <a:chExt cx="1507990" cy="1114800"/>
          </a:xfrm>
        </p:grpSpPr>
        <p:grpSp>
          <p:nvGrpSpPr>
            <p:cNvPr id="337" name="Google Shape;337;p25"/>
            <p:cNvGrpSpPr/>
            <p:nvPr/>
          </p:nvGrpSpPr>
          <p:grpSpPr>
            <a:xfrm>
              <a:off x="7623315" y="602079"/>
              <a:ext cx="1153500" cy="1114800"/>
              <a:chOff x="5886340" y="-1809346"/>
              <a:chExt cx="1153500" cy="1114800"/>
            </a:xfrm>
          </p:grpSpPr>
          <p:sp>
            <p:nvSpPr>
              <p:cNvPr id="338" name="Google Shape;338;p25"/>
              <p:cNvSpPr/>
              <p:nvPr/>
            </p:nvSpPr>
            <p:spPr>
              <a:xfrm>
                <a:off x="6064656" y="-1635895"/>
                <a:ext cx="797100" cy="770400"/>
              </a:xfrm>
              <a:prstGeom prst="donut">
                <a:avLst>
                  <a:gd name="adj" fmla="val 16067"/>
                </a:avLst>
              </a:prstGeom>
              <a:solidFill>
                <a:srgbClr val="000000">
                  <a:alpha val="1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txBox="1"/>
              <p:nvPr/>
            </p:nvSpPr>
            <p:spPr>
              <a:xfrm>
                <a:off x="6236723" y="-1365698"/>
                <a:ext cx="453000" cy="243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t" sz="700" b="1">
                    <a:solidFill>
                      <a:schemeClr val="dk1"/>
                    </a:solidFill>
                    <a:latin typeface="Roboto"/>
                    <a:ea typeface="Roboto"/>
                    <a:cs typeface="Roboto"/>
                    <a:sym typeface="Roboto"/>
                  </a:rPr>
                  <a:t>GEN.</a:t>
                </a:r>
                <a:br>
                  <a:rPr lang="it" sz="700" b="1">
                    <a:latin typeface="Roboto"/>
                    <a:ea typeface="Roboto"/>
                    <a:cs typeface="Roboto"/>
                    <a:sym typeface="Roboto"/>
                  </a:rPr>
                </a:br>
                <a:r>
                  <a:rPr lang="it" sz="700" b="1">
                    <a:latin typeface="Roboto"/>
                    <a:ea typeface="Roboto"/>
                    <a:cs typeface="Roboto"/>
                    <a:sym typeface="Roboto"/>
                  </a:rPr>
                  <a:t>ODIN</a:t>
                </a:r>
                <a:endParaRPr sz="700"/>
              </a:p>
            </p:txBody>
          </p:sp>
          <p:sp>
            <p:nvSpPr>
              <p:cNvPr id="340" name="Google Shape;340;p25"/>
              <p:cNvSpPr/>
              <p:nvPr/>
            </p:nvSpPr>
            <p:spPr>
              <a:xfrm rot="-1749257" flipH="1">
                <a:off x="6044339" y="-1663570"/>
                <a:ext cx="837502" cy="823246"/>
              </a:xfrm>
              <a:prstGeom prst="blockArc">
                <a:avLst>
                  <a:gd name="adj1" fmla="val 14348563"/>
                  <a:gd name="adj2" fmla="val 21472873"/>
                  <a:gd name="adj3" fmla="val 9381"/>
                </a:avLst>
              </a:prstGeom>
              <a:solidFill>
                <a:srgbClr val="65F0AD"/>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rot="-8158482">
                <a:off x="6406097" y="-1678997"/>
                <a:ext cx="112234" cy="112234"/>
              </a:xfrm>
              <a:prstGeom prst="rtTriangle">
                <a:avLst/>
              </a:prstGeom>
              <a:solidFill>
                <a:srgbClr val="65F0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25"/>
            <p:cNvSpPr txBox="1"/>
            <p:nvPr/>
          </p:nvSpPr>
          <p:spPr>
            <a:xfrm>
              <a:off x="7268825" y="678725"/>
              <a:ext cx="632400" cy="3078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it" sz="800">
                  <a:solidFill>
                    <a:schemeClr val="accent1"/>
                  </a:solidFill>
                  <a:latin typeface="Roboto"/>
                  <a:ea typeface="Roboto"/>
                  <a:cs typeface="Roboto"/>
                  <a:sym typeface="Roboto"/>
                </a:rPr>
                <a:t>TRAIN</a:t>
              </a:r>
              <a:endParaRPr sz="1200">
                <a:solidFill>
                  <a:schemeClr val="accent1"/>
                </a:solidFill>
              </a:endParaRPr>
            </a:p>
          </p:txBody>
        </p:sp>
      </p:grpSp>
      <p:pic>
        <p:nvPicPr>
          <p:cNvPr id="343" name="Google Shape;343;p25" descr="&lt;math xmlns=&quot;http://www.w3.org/1998/Math/MathML&quot;&gt;&lt;msub&gt;&lt;mi&gt;f&lt;/mi&gt;&lt;mi&gt;i&lt;/mi&gt;&lt;/msub&gt;&lt;mfenced&gt;&lt;mi mathvariant=&quot;bold-italic&quot;&gt;x&lt;/mi&gt;&lt;/mfenced&gt;&lt;mo&gt;=&lt;/mo&gt;&lt;mfrac&gt;&lt;mrow&gt;&lt;msub&gt;&lt;mi&gt;h&lt;/mi&gt;&lt;mi&gt;i&lt;/mi&gt;&lt;/msub&gt;&lt;mfenced&gt;&lt;mi mathvariant=&quot;bold-italic&quot;&gt;x&lt;/mi&gt;&lt;/mfenced&gt;&lt;/mrow&gt;&lt;mrow&gt;&lt;mi&gt;g&lt;/mi&gt;&lt;mfenced&gt;&lt;mi mathvariant=&quot;bold-italic&quot;&gt;x&lt;/mi&gt;&lt;/mfenced&gt;&lt;/mrow&gt;&lt;/mfrac&gt;&lt;mo&gt;&amp;#xA0;&lt;/mo&gt;&lt;mi&gt;f&lt;/mi&gt;&lt;mi&gt;o&lt;/mi&gt;&lt;mi&gt;r&lt;/mi&gt;&lt;mo&gt;&amp;#xA0;&lt;/mo&gt;&lt;mi&gt;c&lt;/mi&gt;&lt;mi&gt;l&lt;/mi&gt;&lt;mi&gt;a&lt;/mi&gt;&lt;mi&gt;s&lt;/mi&gt;&lt;mi&gt;s&lt;/mi&gt;&lt;mo&gt;&amp;#xA0;&lt;/mo&gt;&lt;mi&gt;i&lt;/mi&gt;&lt;/math&gt;" title="f subscript i open parentheses bold italic x close parentheses equals fraction numerator h subscript i open parentheses bold italic x close parentheses over denominator g open parentheses bold italic x close parentheses end fraction space f o r space c l a s s space i"/>
          <p:cNvPicPr preferRelativeResize="0"/>
          <p:nvPr/>
        </p:nvPicPr>
        <p:blipFill rotWithShape="1">
          <a:blip r:embed="rId5">
            <a:alphaModFix/>
          </a:blip>
          <a:srcRect r="40191"/>
          <a:stretch/>
        </p:blipFill>
        <p:spPr>
          <a:xfrm>
            <a:off x="6376475" y="3782414"/>
            <a:ext cx="778858" cy="297300"/>
          </a:xfrm>
          <a:prstGeom prst="rect">
            <a:avLst/>
          </a:prstGeom>
          <a:noFill/>
          <a:ln>
            <a:noFill/>
          </a:ln>
        </p:spPr>
      </p:pic>
      <p:cxnSp>
        <p:nvCxnSpPr>
          <p:cNvPr id="344" name="Google Shape;344;p25"/>
          <p:cNvCxnSpPr>
            <a:stCxn id="322" idx="3"/>
            <a:endCxn id="323" idx="0"/>
          </p:cNvCxnSpPr>
          <p:nvPr/>
        </p:nvCxnSpPr>
        <p:spPr>
          <a:xfrm>
            <a:off x="6052850" y="3360425"/>
            <a:ext cx="713100" cy="321300"/>
          </a:xfrm>
          <a:prstGeom prst="bentConnector2">
            <a:avLst/>
          </a:prstGeom>
          <a:noFill/>
          <a:ln w="9525" cap="flat" cmpd="sng">
            <a:solidFill>
              <a:schemeClr val="dk2"/>
            </a:solidFill>
            <a:prstDash val="solid"/>
            <a:round/>
            <a:headEnd type="diamond" w="med" len="med"/>
            <a:tailEnd type="diamond" w="med" len="med"/>
          </a:ln>
        </p:spPr>
      </p:cxnSp>
      <p:cxnSp>
        <p:nvCxnSpPr>
          <p:cNvPr id="345" name="Google Shape;345;p25"/>
          <p:cNvCxnSpPr>
            <a:stCxn id="323" idx="2"/>
            <a:endCxn id="321" idx="3"/>
          </p:cNvCxnSpPr>
          <p:nvPr/>
        </p:nvCxnSpPr>
        <p:spPr>
          <a:xfrm rot="5400000">
            <a:off x="5560050" y="3330163"/>
            <a:ext cx="355500" cy="2056200"/>
          </a:xfrm>
          <a:prstGeom prst="bentConnector2">
            <a:avLst/>
          </a:prstGeom>
          <a:noFill/>
          <a:ln w="9525" cap="flat" cmpd="sng">
            <a:solidFill>
              <a:schemeClr val="dk2"/>
            </a:solidFill>
            <a:prstDash val="solid"/>
            <a:round/>
            <a:headEnd type="diamond" w="med" len="med"/>
            <a:tailEnd type="diamond" w="med" len="med"/>
          </a:ln>
        </p:spPr>
      </p:cxnSp>
      <p:sp>
        <p:nvSpPr>
          <p:cNvPr id="346" name="Google Shape;346;p25"/>
          <p:cNvSpPr/>
          <p:nvPr/>
        </p:nvSpPr>
        <p:spPr>
          <a:xfrm>
            <a:off x="7332600" y="3681613"/>
            <a:ext cx="911100" cy="498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it" sz="900">
                <a:latin typeface="Lato"/>
                <a:ea typeface="Lato"/>
                <a:cs typeface="Lato"/>
                <a:sym typeface="Lato"/>
              </a:rPr>
              <a:t>             softmax</a:t>
            </a:r>
            <a:endParaRPr sz="900">
              <a:latin typeface="Lato"/>
              <a:ea typeface="Lato"/>
              <a:cs typeface="Lato"/>
              <a:sym typeface="Lato"/>
            </a:endParaRPr>
          </a:p>
        </p:txBody>
      </p:sp>
      <p:cxnSp>
        <p:nvCxnSpPr>
          <p:cNvPr id="347" name="Google Shape;347;p25"/>
          <p:cNvCxnSpPr>
            <a:stCxn id="346" idx="1"/>
            <a:endCxn id="323" idx="3"/>
          </p:cNvCxnSpPr>
          <p:nvPr/>
        </p:nvCxnSpPr>
        <p:spPr>
          <a:xfrm rot="10800000">
            <a:off x="7221600" y="3931063"/>
            <a:ext cx="111000" cy="0"/>
          </a:xfrm>
          <a:prstGeom prst="straightConnector1">
            <a:avLst/>
          </a:prstGeom>
          <a:noFill/>
          <a:ln w="9525" cap="flat" cmpd="sng">
            <a:solidFill>
              <a:schemeClr val="dk2"/>
            </a:solidFill>
            <a:prstDash val="solid"/>
            <a:round/>
            <a:headEnd type="diamond" w="med" len="med"/>
            <a:tailEnd type="diamond" w="med" len="med"/>
          </a:ln>
        </p:spPr>
      </p:cxnSp>
      <p:pic>
        <p:nvPicPr>
          <p:cNvPr id="348" name="Google Shape;348;p25"/>
          <p:cNvPicPr preferRelativeResize="0"/>
          <p:nvPr/>
        </p:nvPicPr>
        <p:blipFill>
          <a:blip r:embed="rId6">
            <a:alphaModFix/>
          </a:blip>
          <a:stretch>
            <a:fillRect/>
          </a:stretch>
        </p:blipFill>
        <p:spPr>
          <a:xfrm>
            <a:off x="1390150" y="3812575"/>
            <a:ext cx="198150" cy="198150"/>
          </a:xfrm>
          <a:prstGeom prst="rect">
            <a:avLst/>
          </a:prstGeom>
          <a:noFill/>
          <a:ln>
            <a:noFill/>
          </a:ln>
        </p:spPr>
      </p:pic>
      <p:pic>
        <p:nvPicPr>
          <p:cNvPr id="349" name="Google Shape;349;p25"/>
          <p:cNvPicPr preferRelativeResize="0"/>
          <p:nvPr/>
        </p:nvPicPr>
        <p:blipFill>
          <a:blip r:embed="rId7">
            <a:alphaModFix/>
          </a:blip>
          <a:stretch>
            <a:fillRect/>
          </a:stretch>
        </p:blipFill>
        <p:spPr>
          <a:xfrm>
            <a:off x="7431250" y="3795675"/>
            <a:ext cx="231925" cy="231925"/>
          </a:xfrm>
          <a:prstGeom prst="rect">
            <a:avLst/>
          </a:prstGeom>
          <a:noFill/>
          <a:ln>
            <a:noFill/>
          </a:ln>
        </p:spPr>
      </p:pic>
      <p:sp>
        <p:nvSpPr>
          <p:cNvPr id="350" name="Google Shape;350;p25"/>
          <p:cNvSpPr/>
          <p:nvPr/>
        </p:nvSpPr>
        <p:spPr>
          <a:xfrm rot="-5400000">
            <a:off x="3644025" y="3138625"/>
            <a:ext cx="97200" cy="2017500"/>
          </a:xfrm>
          <a:prstGeom prst="righ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1" name="Google Shape;351;p25" descr="&lt;math xmlns=&quot;http://www.w3.org/1998/Math/MathML&quot;&gt;&lt;mi mathcolor=&quot;#FF0000&quot;&gt;T&lt;/mi&gt;&lt;/math&gt;" title="T"/>
          <p:cNvPicPr preferRelativeResize="0"/>
          <p:nvPr/>
        </p:nvPicPr>
        <p:blipFill>
          <a:blip r:embed="rId8">
            <a:alphaModFix/>
          </a:blip>
          <a:stretch>
            <a:fillRect/>
          </a:stretch>
        </p:blipFill>
        <p:spPr>
          <a:xfrm>
            <a:off x="3649710" y="3953936"/>
            <a:ext cx="94249" cy="97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Method: modified input pre-processing (IPP)</a:t>
            </a:r>
            <a:endParaRPr/>
          </a:p>
        </p:txBody>
      </p:sp>
      <p:grpSp>
        <p:nvGrpSpPr>
          <p:cNvPr id="357" name="Google Shape;357;p26"/>
          <p:cNvGrpSpPr/>
          <p:nvPr/>
        </p:nvGrpSpPr>
        <p:grpSpPr>
          <a:xfrm>
            <a:off x="7613387" y="602079"/>
            <a:ext cx="1383413" cy="1114800"/>
            <a:chOff x="5978812" y="-21171"/>
            <a:chExt cx="1383413" cy="1114800"/>
          </a:xfrm>
        </p:grpSpPr>
        <p:grpSp>
          <p:nvGrpSpPr>
            <p:cNvPr id="358" name="Google Shape;358;p26"/>
            <p:cNvGrpSpPr/>
            <p:nvPr/>
          </p:nvGrpSpPr>
          <p:grpSpPr>
            <a:xfrm>
              <a:off x="5978812" y="-21171"/>
              <a:ext cx="1153500" cy="1114800"/>
              <a:chOff x="5885887" y="-1809346"/>
              <a:chExt cx="1153500" cy="1114800"/>
            </a:xfrm>
          </p:grpSpPr>
          <p:sp>
            <p:nvSpPr>
              <p:cNvPr id="359" name="Google Shape;359;p26"/>
              <p:cNvSpPr/>
              <p:nvPr/>
            </p:nvSpPr>
            <p:spPr>
              <a:xfrm>
                <a:off x="6064656" y="-1635895"/>
                <a:ext cx="797100" cy="770400"/>
              </a:xfrm>
              <a:prstGeom prst="donut">
                <a:avLst>
                  <a:gd name="adj" fmla="val 16067"/>
                </a:avLst>
              </a:prstGeom>
              <a:solidFill>
                <a:srgbClr val="000000">
                  <a:alpha val="1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6"/>
              <p:cNvSpPr txBox="1"/>
              <p:nvPr/>
            </p:nvSpPr>
            <p:spPr>
              <a:xfrm>
                <a:off x="6236723" y="-1365698"/>
                <a:ext cx="453000" cy="243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it" sz="700" b="1">
                    <a:solidFill>
                      <a:schemeClr val="dk1"/>
                    </a:solidFill>
                    <a:latin typeface="Roboto"/>
                    <a:ea typeface="Roboto"/>
                    <a:cs typeface="Roboto"/>
                    <a:sym typeface="Roboto"/>
                  </a:rPr>
                  <a:t>GEN.</a:t>
                </a:r>
                <a:br>
                  <a:rPr lang="it" sz="700" b="1">
                    <a:latin typeface="Roboto"/>
                    <a:ea typeface="Roboto"/>
                    <a:cs typeface="Roboto"/>
                    <a:sym typeface="Roboto"/>
                  </a:rPr>
                </a:br>
                <a:r>
                  <a:rPr lang="it" sz="700" b="1">
                    <a:latin typeface="Roboto"/>
                    <a:ea typeface="Roboto"/>
                    <a:cs typeface="Roboto"/>
                    <a:sym typeface="Roboto"/>
                  </a:rPr>
                  <a:t>ODIN</a:t>
                </a:r>
                <a:endParaRPr sz="700"/>
              </a:p>
            </p:txBody>
          </p:sp>
          <p:sp>
            <p:nvSpPr>
              <p:cNvPr id="361" name="Google Shape;361;p26"/>
              <p:cNvSpPr/>
              <p:nvPr/>
            </p:nvSpPr>
            <p:spPr>
              <a:xfrm rot="1749257">
                <a:off x="6043886" y="-1663570"/>
                <a:ext cx="837502" cy="823246"/>
              </a:xfrm>
              <a:prstGeom prst="blockArc">
                <a:avLst>
                  <a:gd name="adj1" fmla="val 14414370"/>
                  <a:gd name="adj2" fmla="val 694"/>
                  <a:gd name="adj3" fmla="val 9562"/>
                </a:avLst>
              </a:prstGeom>
              <a:solidFill>
                <a:srgbClr val="085631"/>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rot="-992879">
                <a:off x="6751677" y="-1125187"/>
                <a:ext cx="97957" cy="95159"/>
              </a:xfrm>
              <a:prstGeom prst="rtTriangle">
                <a:avLst/>
              </a:prstGeom>
              <a:solidFill>
                <a:srgbClr val="0856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26"/>
            <p:cNvSpPr txBox="1"/>
            <p:nvPr/>
          </p:nvSpPr>
          <p:spPr>
            <a:xfrm>
              <a:off x="6909225" y="113275"/>
              <a:ext cx="453000" cy="307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it" sz="800">
                  <a:solidFill>
                    <a:schemeClr val="accent1"/>
                  </a:solidFill>
                  <a:latin typeface="Roboto"/>
                  <a:ea typeface="Roboto"/>
                  <a:cs typeface="Roboto"/>
                  <a:sym typeface="Roboto"/>
                </a:rPr>
                <a:t>TUNE</a:t>
              </a:r>
              <a:endParaRPr sz="1200">
                <a:solidFill>
                  <a:schemeClr val="accent1"/>
                </a:solidFill>
              </a:endParaRPr>
            </a:p>
          </p:txBody>
        </p:sp>
      </p:grpSp>
      <p:pic>
        <p:nvPicPr>
          <p:cNvPr id="364" name="Google Shape;364;p26"/>
          <p:cNvPicPr preferRelativeResize="0"/>
          <p:nvPr/>
        </p:nvPicPr>
        <p:blipFill>
          <a:blip r:embed="rId3">
            <a:alphaModFix/>
          </a:blip>
          <a:stretch>
            <a:fillRect/>
          </a:stretch>
        </p:blipFill>
        <p:spPr>
          <a:xfrm>
            <a:off x="6086711" y="2830979"/>
            <a:ext cx="1777530" cy="535200"/>
          </a:xfrm>
          <a:prstGeom prst="rect">
            <a:avLst/>
          </a:prstGeom>
          <a:noFill/>
          <a:ln>
            <a:noFill/>
          </a:ln>
        </p:spPr>
      </p:pic>
      <p:pic>
        <p:nvPicPr>
          <p:cNvPr id="365" name="Google Shape;365;p26"/>
          <p:cNvPicPr preferRelativeResize="0"/>
          <p:nvPr/>
        </p:nvPicPr>
        <p:blipFill>
          <a:blip r:embed="rId4">
            <a:alphaModFix/>
          </a:blip>
          <a:stretch>
            <a:fillRect/>
          </a:stretch>
        </p:blipFill>
        <p:spPr>
          <a:xfrm>
            <a:off x="729450" y="4402200"/>
            <a:ext cx="1777524" cy="346168"/>
          </a:xfrm>
          <a:prstGeom prst="rect">
            <a:avLst/>
          </a:prstGeom>
          <a:noFill/>
          <a:ln>
            <a:noFill/>
          </a:ln>
        </p:spPr>
      </p:pic>
      <p:grpSp>
        <p:nvGrpSpPr>
          <p:cNvPr id="366" name="Google Shape;366;p26"/>
          <p:cNvGrpSpPr/>
          <p:nvPr/>
        </p:nvGrpSpPr>
        <p:grpSpPr>
          <a:xfrm>
            <a:off x="3005959" y="1999532"/>
            <a:ext cx="2804102" cy="2808254"/>
            <a:chOff x="2675582" y="676586"/>
            <a:chExt cx="3793942" cy="3790328"/>
          </a:xfrm>
        </p:grpSpPr>
        <p:sp>
          <p:nvSpPr>
            <p:cNvPr id="367" name="Google Shape;367;p26"/>
            <p:cNvSpPr/>
            <p:nvPr/>
          </p:nvSpPr>
          <p:spPr>
            <a:xfrm rot="-7199815">
              <a:off x="3183352" y="1184485"/>
              <a:ext cx="2774659" cy="2774659"/>
            </a:xfrm>
            <a:prstGeom prst="blockArc">
              <a:avLst>
                <a:gd name="adj1" fmla="val 12622480"/>
                <a:gd name="adj2" fmla="val 18176457"/>
                <a:gd name="adj3" fmla="val 20786"/>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rot="-1799815">
              <a:off x="3183352" y="1184357"/>
              <a:ext cx="2774659" cy="2774659"/>
            </a:xfrm>
            <a:prstGeom prst="blockArc">
              <a:avLst>
                <a:gd name="adj1" fmla="val 12622480"/>
                <a:gd name="adj2" fmla="val 18176457"/>
                <a:gd name="adj3" fmla="val 20786"/>
              </a:avLst>
            </a:prstGeom>
            <a:solidFill>
              <a:srgbClr val="1F887E"/>
            </a:solidFill>
            <a:ln>
              <a:noFill/>
            </a:ln>
            <a:effectLst>
              <a:outerShdw blurRad="57150" dist="19050" dir="5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rot="3600185">
              <a:off x="3187094" y="1184439"/>
              <a:ext cx="2774659" cy="2774659"/>
            </a:xfrm>
            <a:prstGeom prst="blockArc">
              <a:avLst>
                <a:gd name="adj1" fmla="val 12564381"/>
                <a:gd name="adj2" fmla="val 18346131"/>
                <a:gd name="adj3" fmla="val 20844"/>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rot="9000185">
              <a:off x="3185977" y="1184485"/>
              <a:ext cx="2774659" cy="2774659"/>
            </a:xfrm>
            <a:prstGeom prst="blockArc">
              <a:avLst>
                <a:gd name="adj1" fmla="val 12622480"/>
                <a:gd name="adj2" fmla="val 18081133"/>
                <a:gd name="adj3" fmla="val 20809"/>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26"/>
            <p:cNvGrpSpPr/>
            <p:nvPr/>
          </p:nvGrpSpPr>
          <p:grpSpPr>
            <a:xfrm rot="5400000">
              <a:off x="5379663" y="2278951"/>
              <a:ext cx="585001" cy="585472"/>
              <a:chOff x="1967628" y="812211"/>
              <a:chExt cx="588000" cy="588000"/>
            </a:xfrm>
          </p:grpSpPr>
          <p:sp>
            <p:nvSpPr>
              <p:cNvPr id="372" name="Google Shape;372;p26"/>
              <p:cNvSpPr/>
              <p:nvPr/>
            </p:nvSpPr>
            <p:spPr>
              <a:xfrm rot="39023">
                <a:off x="1970909" y="815492"/>
                <a:ext cx="581437" cy="581437"/>
              </a:xfrm>
              <a:prstGeom prst="pie">
                <a:avLst>
                  <a:gd name="adj1" fmla="val 6190354"/>
                  <a:gd name="adj2" fmla="val 14996165"/>
                </a:avLst>
              </a:prstGeom>
              <a:solidFill>
                <a:srgbClr val="1B786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6"/>
              <p:cNvSpPr/>
              <p:nvPr/>
            </p:nvSpPr>
            <p:spPr>
              <a:xfrm rot="10800000">
                <a:off x="1970875" y="815525"/>
                <a:ext cx="581400" cy="581400"/>
              </a:xfrm>
              <a:prstGeom prst="pie">
                <a:avLst>
                  <a:gd name="adj1" fmla="val 4028252"/>
                  <a:gd name="adj2" fmla="val 17183677"/>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26"/>
            <p:cNvGrpSpPr/>
            <p:nvPr/>
          </p:nvGrpSpPr>
          <p:grpSpPr>
            <a:xfrm rot="10800000">
              <a:off x="4280709" y="3378529"/>
              <a:ext cx="585001" cy="585472"/>
              <a:chOff x="1967628" y="812211"/>
              <a:chExt cx="588000" cy="588000"/>
            </a:xfrm>
          </p:grpSpPr>
          <p:sp>
            <p:nvSpPr>
              <p:cNvPr id="375" name="Google Shape;375;p26"/>
              <p:cNvSpPr/>
              <p:nvPr/>
            </p:nvSpPr>
            <p:spPr>
              <a:xfrm rot="39023">
                <a:off x="1970909" y="815492"/>
                <a:ext cx="581437" cy="581437"/>
              </a:xfrm>
              <a:prstGeom prst="pie">
                <a:avLst>
                  <a:gd name="adj1" fmla="val 6190354"/>
                  <a:gd name="adj2" fmla="val 14996165"/>
                </a:avLst>
              </a:prstGeom>
              <a:solidFill>
                <a:srgbClr val="1D7E7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6"/>
              <p:cNvSpPr/>
              <p:nvPr/>
            </p:nvSpPr>
            <p:spPr>
              <a:xfrm rot="10800000">
                <a:off x="1970875" y="815525"/>
                <a:ext cx="581400" cy="581400"/>
              </a:xfrm>
              <a:prstGeom prst="pie">
                <a:avLst>
                  <a:gd name="adj1" fmla="val 4028252"/>
                  <a:gd name="adj2" fmla="val 17183677"/>
                </a:avLst>
              </a:prstGeom>
              <a:solidFill>
                <a:srgbClr val="1D7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26"/>
            <p:cNvGrpSpPr/>
            <p:nvPr/>
          </p:nvGrpSpPr>
          <p:grpSpPr>
            <a:xfrm rot="-5400000">
              <a:off x="3179922" y="2281478"/>
              <a:ext cx="585001" cy="585472"/>
              <a:chOff x="1967628" y="812211"/>
              <a:chExt cx="588000" cy="588000"/>
            </a:xfrm>
          </p:grpSpPr>
          <p:sp>
            <p:nvSpPr>
              <p:cNvPr id="378" name="Google Shape;378;p26"/>
              <p:cNvSpPr/>
              <p:nvPr/>
            </p:nvSpPr>
            <p:spPr>
              <a:xfrm rot="39023">
                <a:off x="1970909" y="815492"/>
                <a:ext cx="581437" cy="581437"/>
              </a:xfrm>
              <a:prstGeom prst="pie">
                <a:avLst>
                  <a:gd name="adj1" fmla="val 6190354"/>
                  <a:gd name="adj2" fmla="val 14996165"/>
                </a:avLst>
              </a:prstGeom>
              <a:solidFill>
                <a:srgbClr val="1F887E"/>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6"/>
              <p:cNvSpPr/>
              <p:nvPr/>
            </p:nvSpPr>
            <p:spPr>
              <a:xfrm rot="10800000">
                <a:off x="1970875" y="815525"/>
                <a:ext cx="581400" cy="581400"/>
              </a:xfrm>
              <a:prstGeom prst="pie">
                <a:avLst>
                  <a:gd name="adj1" fmla="val 4028252"/>
                  <a:gd name="adj2" fmla="val 17183677"/>
                </a:avLst>
              </a:prstGeom>
              <a:solidFill>
                <a:srgbClr val="1F8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26"/>
            <p:cNvSpPr txBox="1"/>
            <p:nvPr/>
          </p:nvSpPr>
          <p:spPr>
            <a:xfrm>
              <a:off x="3214513"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200" b="1">
                  <a:solidFill>
                    <a:srgbClr val="FFFFFF"/>
                  </a:solidFill>
                  <a:latin typeface="Roboto"/>
                  <a:ea typeface="Roboto"/>
                  <a:cs typeface="Roboto"/>
                  <a:sym typeface="Roboto"/>
                </a:rPr>
                <a:t>01</a:t>
              </a:r>
              <a:endParaRPr sz="1200" b="1">
                <a:solidFill>
                  <a:srgbClr val="FFFFFF"/>
                </a:solidFill>
                <a:latin typeface="Roboto"/>
                <a:ea typeface="Roboto"/>
                <a:cs typeface="Roboto"/>
                <a:sym typeface="Roboto"/>
              </a:endParaRPr>
            </a:p>
          </p:txBody>
        </p:sp>
        <p:sp>
          <p:nvSpPr>
            <p:cNvPr id="381" name="Google Shape;381;p26"/>
            <p:cNvSpPr txBox="1"/>
            <p:nvPr/>
          </p:nvSpPr>
          <p:spPr>
            <a:xfrm>
              <a:off x="4335750" y="3460301"/>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200" b="1">
                  <a:solidFill>
                    <a:srgbClr val="FFFFFF"/>
                  </a:solidFill>
                  <a:latin typeface="Roboto"/>
                  <a:ea typeface="Roboto"/>
                  <a:cs typeface="Roboto"/>
                  <a:sym typeface="Roboto"/>
                </a:rPr>
                <a:t>02</a:t>
              </a:r>
              <a:endParaRPr sz="1200" b="1">
                <a:solidFill>
                  <a:srgbClr val="FFFFFF"/>
                </a:solidFill>
                <a:latin typeface="Roboto"/>
                <a:ea typeface="Roboto"/>
                <a:cs typeface="Roboto"/>
                <a:sym typeface="Roboto"/>
              </a:endParaRPr>
            </a:p>
          </p:txBody>
        </p:sp>
        <p:sp>
          <p:nvSpPr>
            <p:cNvPr id="382" name="Google Shape;382;p26"/>
            <p:cNvSpPr txBox="1"/>
            <p:nvPr/>
          </p:nvSpPr>
          <p:spPr>
            <a:xfrm>
              <a:off x="5419402" y="236061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200" b="1">
                  <a:solidFill>
                    <a:srgbClr val="FFFFFF"/>
                  </a:solidFill>
                  <a:latin typeface="Roboto"/>
                  <a:ea typeface="Roboto"/>
                  <a:cs typeface="Roboto"/>
                  <a:sym typeface="Roboto"/>
                </a:rPr>
                <a:t>03</a:t>
              </a:r>
              <a:endParaRPr sz="1200" b="1">
                <a:solidFill>
                  <a:srgbClr val="FFFFFF"/>
                </a:solidFill>
                <a:latin typeface="Roboto"/>
                <a:ea typeface="Roboto"/>
                <a:cs typeface="Roboto"/>
                <a:sym typeface="Roboto"/>
              </a:endParaRPr>
            </a:p>
          </p:txBody>
        </p:sp>
        <p:grpSp>
          <p:nvGrpSpPr>
            <p:cNvPr id="383" name="Google Shape;383;p26"/>
            <p:cNvGrpSpPr/>
            <p:nvPr/>
          </p:nvGrpSpPr>
          <p:grpSpPr>
            <a:xfrm>
              <a:off x="4261689" y="1180926"/>
              <a:ext cx="585001" cy="585530"/>
              <a:chOff x="1967628" y="812211"/>
              <a:chExt cx="588000" cy="588000"/>
            </a:xfrm>
          </p:grpSpPr>
          <p:sp>
            <p:nvSpPr>
              <p:cNvPr id="384" name="Google Shape;384;p26"/>
              <p:cNvSpPr/>
              <p:nvPr/>
            </p:nvSpPr>
            <p:spPr>
              <a:xfrm rot="39023">
                <a:off x="1970909" y="815492"/>
                <a:ext cx="581437" cy="581437"/>
              </a:xfrm>
              <a:prstGeom prst="pie">
                <a:avLst>
                  <a:gd name="adj1" fmla="val 6190354"/>
                  <a:gd name="adj2" fmla="val 14996165"/>
                </a:avLst>
              </a:prstGeom>
              <a:solidFill>
                <a:srgbClr val="155B5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6"/>
              <p:cNvSpPr/>
              <p:nvPr/>
            </p:nvSpPr>
            <p:spPr>
              <a:xfrm rot="10800000">
                <a:off x="1970875" y="815525"/>
                <a:ext cx="581400" cy="581400"/>
              </a:xfrm>
              <a:prstGeom prst="pie">
                <a:avLst>
                  <a:gd name="adj1" fmla="val 4028252"/>
                  <a:gd name="adj2" fmla="val 17183677"/>
                </a:avLst>
              </a:prstGeom>
              <a:solidFill>
                <a:srgbClr val="155B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26"/>
            <p:cNvSpPr txBox="1"/>
            <p:nvPr/>
          </p:nvSpPr>
          <p:spPr>
            <a:xfrm>
              <a:off x="4335750" y="1254446"/>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200" b="1">
                  <a:solidFill>
                    <a:srgbClr val="FFFFFF"/>
                  </a:solidFill>
                  <a:latin typeface="Roboto"/>
                  <a:ea typeface="Roboto"/>
                  <a:cs typeface="Roboto"/>
                  <a:sym typeface="Roboto"/>
                </a:rPr>
                <a:t>04</a:t>
              </a:r>
              <a:endParaRPr sz="1200" b="1">
                <a:solidFill>
                  <a:srgbClr val="FFFFFF"/>
                </a:solidFill>
                <a:latin typeface="Roboto"/>
                <a:ea typeface="Roboto"/>
                <a:cs typeface="Roboto"/>
                <a:sym typeface="Roboto"/>
              </a:endParaRPr>
            </a:p>
          </p:txBody>
        </p:sp>
      </p:grpSp>
      <p:grpSp>
        <p:nvGrpSpPr>
          <p:cNvPr id="387" name="Google Shape;387;p26"/>
          <p:cNvGrpSpPr/>
          <p:nvPr/>
        </p:nvGrpSpPr>
        <p:grpSpPr>
          <a:xfrm>
            <a:off x="517900" y="2170400"/>
            <a:ext cx="3229798" cy="1114933"/>
            <a:chOff x="-2481055" y="1341906"/>
            <a:chExt cx="6167268" cy="1118400"/>
          </a:xfrm>
        </p:grpSpPr>
        <p:sp>
          <p:nvSpPr>
            <p:cNvPr id="388" name="Google Shape;388;p26"/>
            <p:cNvSpPr txBox="1"/>
            <p:nvPr/>
          </p:nvSpPr>
          <p:spPr>
            <a:xfrm>
              <a:off x="-2481055" y="1341906"/>
              <a:ext cx="4898100" cy="111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it" sz="1100">
                  <a:solidFill>
                    <a:schemeClr val="accent3"/>
                  </a:solidFill>
                  <a:latin typeface="Raleway"/>
                  <a:ea typeface="Raleway"/>
                  <a:cs typeface="Raleway"/>
                  <a:sym typeface="Raleway"/>
                </a:rPr>
                <a:t>01 - Feed </a:t>
              </a:r>
              <a:r>
                <a:rPr lang="it" sz="1200" b="1" i="1">
                  <a:solidFill>
                    <a:schemeClr val="accent3"/>
                  </a:solidFill>
                  <a:latin typeface="Spectral"/>
                  <a:ea typeface="Spectral"/>
                  <a:cs typeface="Spectral"/>
                  <a:sym typeface="Spectral"/>
                </a:rPr>
                <a:t>x</a:t>
              </a:r>
              <a:r>
                <a:rPr lang="it" sz="1200">
                  <a:solidFill>
                    <a:schemeClr val="accent3"/>
                  </a:solidFill>
                  <a:latin typeface="Raleway"/>
                  <a:ea typeface="Raleway"/>
                  <a:cs typeface="Raleway"/>
                  <a:sym typeface="Raleway"/>
                </a:rPr>
                <a:t> </a:t>
              </a:r>
              <a:r>
                <a:rPr lang="it" sz="1100">
                  <a:solidFill>
                    <a:schemeClr val="accent3"/>
                  </a:solidFill>
                  <a:latin typeface="Raleway"/>
                  <a:ea typeface="Raleway"/>
                  <a:cs typeface="Raleway"/>
                  <a:sym typeface="Raleway"/>
                </a:rPr>
                <a:t>and compute the scoring function </a:t>
              </a:r>
              <a:r>
                <a:rPr lang="it" sz="1100" i="1">
                  <a:solidFill>
                    <a:schemeClr val="accent3"/>
                  </a:solidFill>
                  <a:latin typeface="Raleway"/>
                  <a:ea typeface="Raleway"/>
                  <a:cs typeface="Raleway"/>
                  <a:sym typeface="Raleway"/>
                </a:rPr>
                <a:t>S</a:t>
              </a:r>
              <a:r>
                <a:rPr lang="it" sz="1200" i="1">
                  <a:solidFill>
                    <a:schemeClr val="accent3"/>
                  </a:solidFill>
                  <a:latin typeface="Raleway"/>
                  <a:ea typeface="Raleway"/>
                  <a:cs typeface="Raleway"/>
                  <a:sym typeface="Raleway"/>
                </a:rPr>
                <a:t> –</a:t>
              </a:r>
              <a:r>
                <a:rPr lang="it" sz="1200" i="1">
                  <a:solidFill>
                    <a:schemeClr val="accent3"/>
                  </a:solidFill>
                  <a:latin typeface="Roboto"/>
                  <a:ea typeface="Roboto"/>
                  <a:cs typeface="Roboto"/>
                  <a:sym typeface="Roboto"/>
                </a:rPr>
                <a:t> </a:t>
              </a:r>
              <a:r>
                <a:rPr lang="it" sz="1200" i="1">
                  <a:solidFill>
                    <a:schemeClr val="accent3"/>
                  </a:solidFill>
                  <a:latin typeface="Spectral"/>
                  <a:ea typeface="Spectral"/>
                  <a:cs typeface="Spectral"/>
                  <a:sym typeface="Spectral"/>
                </a:rPr>
                <a:t>max h</a:t>
              </a:r>
              <a:r>
                <a:rPr lang="it" sz="1000" i="1">
                  <a:solidFill>
                    <a:schemeClr val="accent3"/>
                  </a:solidFill>
                  <a:latin typeface="Spectral"/>
                  <a:ea typeface="Spectral"/>
                  <a:cs typeface="Spectral"/>
                  <a:sym typeface="Spectral"/>
                </a:rPr>
                <a:t>i</a:t>
              </a:r>
              <a:r>
                <a:rPr lang="it" sz="1200" i="1">
                  <a:solidFill>
                    <a:schemeClr val="accent3"/>
                  </a:solidFill>
                  <a:latin typeface="Spectral"/>
                  <a:ea typeface="Spectral"/>
                  <a:cs typeface="Spectral"/>
                  <a:sym typeface="Spectral"/>
                </a:rPr>
                <a:t>(x)</a:t>
              </a:r>
              <a:r>
                <a:rPr lang="it" sz="1000" b="1" i="1">
                  <a:solidFill>
                    <a:schemeClr val="accent3"/>
                  </a:solidFill>
                  <a:latin typeface="Spectral"/>
                  <a:ea typeface="Spectral"/>
                  <a:cs typeface="Spectral"/>
                  <a:sym typeface="Spectral"/>
                </a:rPr>
                <a:t> or </a:t>
              </a:r>
              <a:r>
                <a:rPr lang="it" sz="1200" i="1">
                  <a:solidFill>
                    <a:schemeClr val="accent3"/>
                  </a:solidFill>
                  <a:latin typeface="Spectral"/>
                  <a:ea typeface="Spectral"/>
                  <a:cs typeface="Spectral"/>
                  <a:sym typeface="Spectral"/>
                </a:rPr>
                <a:t>g(x)</a:t>
              </a:r>
              <a:br>
                <a:rPr lang="it" sz="1000" b="1" i="1">
                  <a:latin typeface="Spectral"/>
                  <a:ea typeface="Spectral"/>
                  <a:cs typeface="Spectral"/>
                  <a:sym typeface="Spectral"/>
                </a:rPr>
              </a:br>
              <a:endParaRPr sz="1000" b="1" i="1">
                <a:latin typeface="Spectral"/>
                <a:ea typeface="Spectral"/>
                <a:cs typeface="Spectral"/>
                <a:sym typeface="Spectral"/>
              </a:endParaRPr>
            </a:p>
            <a:p>
              <a:pPr marL="0" lvl="0" indent="0" algn="r" rtl="0">
                <a:spcBef>
                  <a:spcPts val="0"/>
                </a:spcBef>
                <a:spcAft>
                  <a:spcPts val="0"/>
                </a:spcAft>
                <a:buNone/>
              </a:pPr>
              <a:r>
                <a:rPr lang="it" sz="900">
                  <a:latin typeface="Lato"/>
                  <a:ea typeface="Lato"/>
                  <a:cs typeface="Lato"/>
                  <a:sym typeface="Lato"/>
                </a:rPr>
                <a:t>Note: images come </a:t>
              </a:r>
              <a:r>
                <a:rPr lang="it" sz="900" b="1">
                  <a:solidFill>
                    <a:schemeClr val="dk1"/>
                  </a:solidFill>
                  <a:latin typeface="Lato"/>
                  <a:ea typeface="Lato"/>
                  <a:cs typeface="Lato"/>
                  <a:sym typeface="Lato"/>
                </a:rPr>
                <a:t>only</a:t>
              </a:r>
              <a:r>
                <a:rPr lang="it" sz="900">
                  <a:latin typeface="Lato"/>
                  <a:ea typeface="Lato"/>
                  <a:cs typeface="Lato"/>
                  <a:sym typeface="Lato"/>
                </a:rPr>
                <a:t> from a </a:t>
              </a:r>
              <a:r>
                <a:rPr lang="it" sz="900" b="1">
                  <a:solidFill>
                    <a:schemeClr val="dk1"/>
                  </a:solidFill>
                  <a:latin typeface="Lato"/>
                  <a:ea typeface="Lato"/>
                  <a:cs typeface="Lato"/>
                  <a:sym typeface="Lato"/>
                </a:rPr>
                <a:t>in-distribution</a:t>
              </a:r>
              <a:r>
                <a:rPr lang="it" sz="900">
                  <a:latin typeface="Lato"/>
                  <a:ea typeface="Lato"/>
                  <a:cs typeface="Lato"/>
                  <a:sym typeface="Lato"/>
                </a:rPr>
                <a:t> validation set </a:t>
              </a:r>
              <a:r>
                <a:rPr lang="it" sz="900" i="1">
                  <a:latin typeface="Lato"/>
                  <a:ea typeface="Lato"/>
                  <a:cs typeface="Lato"/>
                  <a:sym typeface="Lato"/>
                </a:rPr>
                <a:t>D</a:t>
              </a:r>
              <a:r>
                <a:rPr lang="it" sz="800" i="1">
                  <a:latin typeface="Lato"/>
                  <a:ea typeface="Lato"/>
                  <a:cs typeface="Lato"/>
                  <a:sym typeface="Lato"/>
                </a:rPr>
                <a:t>val</a:t>
              </a:r>
              <a:r>
                <a:rPr lang="it" sz="900">
                  <a:latin typeface="Lato"/>
                  <a:ea typeface="Lato"/>
                  <a:cs typeface="Lato"/>
                  <a:sym typeface="Lato"/>
                </a:rPr>
                <a:t>.</a:t>
              </a:r>
              <a:endParaRPr sz="1100" b="1" i="1">
                <a:latin typeface="Lato"/>
                <a:ea typeface="Lato"/>
                <a:cs typeface="Lato"/>
                <a:sym typeface="Lato"/>
              </a:endParaRPr>
            </a:p>
            <a:p>
              <a:pPr marL="0" lvl="0" indent="0" algn="l" rtl="0">
                <a:spcBef>
                  <a:spcPts val="1600"/>
                </a:spcBef>
                <a:spcAft>
                  <a:spcPts val="1600"/>
                </a:spcAft>
                <a:buNone/>
              </a:pPr>
              <a:endParaRPr sz="800" b="1">
                <a:latin typeface="Roboto"/>
                <a:ea typeface="Roboto"/>
                <a:cs typeface="Roboto"/>
                <a:sym typeface="Roboto"/>
              </a:endParaRPr>
            </a:p>
          </p:txBody>
        </p:sp>
        <p:cxnSp>
          <p:nvCxnSpPr>
            <p:cNvPr id="389" name="Google Shape;389;p26"/>
            <p:cNvCxnSpPr/>
            <p:nvPr/>
          </p:nvCxnSpPr>
          <p:spPr>
            <a:xfrm rot="10800000">
              <a:off x="2641913" y="1831625"/>
              <a:ext cx="1044300" cy="0"/>
            </a:xfrm>
            <a:prstGeom prst="straightConnector1">
              <a:avLst/>
            </a:prstGeom>
            <a:noFill/>
            <a:ln w="9525" cap="flat" cmpd="sng">
              <a:solidFill>
                <a:srgbClr val="1F887E"/>
              </a:solidFill>
              <a:prstDash val="solid"/>
              <a:round/>
              <a:headEnd type="none" w="sm" len="sm"/>
              <a:tailEnd type="oval" w="med" len="med"/>
            </a:ln>
          </p:spPr>
        </p:cxnSp>
      </p:grpSp>
      <p:grpSp>
        <p:nvGrpSpPr>
          <p:cNvPr id="390" name="Google Shape;390;p26"/>
          <p:cNvGrpSpPr/>
          <p:nvPr/>
        </p:nvGrpSpPr>
        <p:grpSpPr>
          <a:xfrm>
            <a:off x="291325" y="3002325"/>
            <a:ext cx="3366247" cy="1361792"/>
            <a:chOff x="-1251161" y="2828265"/>
            <a:chExt cx="5241743" cy="2488200"/>
          </a:xfrm>
        </p:grpSpPr>
        <p:sp>
          <p:nvSpPr>
            <p:cNvPr id="391" name="Google Shape;391;p26"/>
            <p:cNvSpPr txBox="1"/>
            <p:nvPr/>
          </p:nvSpPr>
          <p:spPr>
            <a:xfrm>
              <a:off x="-1251161" y="2828265"/>
              <a:ext cx="3698700" cy="2488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it" sz="1100">
                  <a:solidFill>
                    <a:schemeClr val="accent3"/>
                  </a:solidFill>
                  <a:latin typeface="Raleway"/>
                  <a:ea typeface="Raleway"/>
                  <a:cs typeface="Raleway"/>
                  <a:sym typeface="Raleway"/>
                </a:rPr>
                <a:t>02- Apply the perturbation</a:t>
              </a:r>
              <a:endParaRPr sz="1100">
                <a:solidFill>
                  <a:schemeClr val="accent3"/>
                </a:solidFill>
                <a:latin typeface="Raleway"/>
                <a:ea typeface="Raleway"/>
                <a:cs typeface="Raleway"/>
                <a:sym typeface="Raleway"/>
              </a:endParaRPr>
            </a:p>
            <a:p>
              <a:pPr marL="0" lvl="0" indent="0" algn="r" rtl="0">
                <a:spcBef>
                  <a:spcPts val="0"/>
                </a:spcBef>
                <a:spcAft>
                  <a:spcPts val="0"/>
                </a:spcAft>
                <a:buNone/>
              </a:pPr>
              <a:endParaRPr sz="800" b="1">
                <a:latin typeface="Roboto"/>
                <a:ea typeface="Roboto"/>
                <a:cs typeface="Roboto"/>
                <a:sym typeface="Roboto"/>
              </a:endParaRPr>
            </a:p>
            <a:p>
              <a:pPr marL="0" lvl="0" indent="0" algn="just" rtl="0">
                <a:spcBef>
                  <a:spcPts val="0"/>
                </a:spcBef>
                <a:spcAft>
                  <a:spcPts val="1600"/>
                </a:spcAft>
                <a:buNone/>
              </a:pPr>
              <a:r>
                <a:rPr lang="it" sz="900">
                  <a:latin typeface="Lato"/>
                  <a:ea typeface="Lato"/>
                  <a:cs typeface="Lato"/>
                  <a:sym typeface="Lato"/>
                </a:rPr>
                <a:t>Pre-processing step using the gradient of </a:t>
              </a:r>
              <a:r>
                <a:rPr lang="it" sz="900" i="1">
                  <a:latin typeface="Lato"/>
                  <a:ea typeface="Lato"/>
                  <a:cs typeface="Lato"/>
                  <a:sym typeface="Lato"/>
                </a:rPr>
                <a:t>S </a:t>
              </a:r>
              <a:r>
                <a:rPr lang="it" sz="900">
                  <a:latin typeface="Lato"/>
                  <a:ea typeface="Lato"/>
                  <a:cs typeface="Lato"/>
                  <a:sym typeface="Lato"/>
                </a:rPr>
                <a:t>and a certain magnitude.</a:t>
              </a:r>
              <a:br>
                <a:rPr lang="it" sz="800">
                  <a:latin typeface="Lato"/>
                  <a:ea typeface="Lato"/>
                  <a:cs typeface="Lato"/>
                  <a:sym typeface="Lato"/>
                </a:rPr>
              </a:br>
              <a:r>
                <a:rPr lang="it" sz="800">
                  <a:solidFill>
                    <a:schemeClr val="dk2"/>
                  </a:solidFill>
                  <a:latin typeface="Lato"/>
                  <a:ea typeface="Lato"/>
                  <a:cs typeface="Lato"/>
                  <a:sym typeface="Lato"/>
                </a:rPr>
                <a:t>Note: the search of </a:t>
              </a:r>
              <a:r>
                <a:rPr lang="it" sz="900">
                  <a:solidFill>
                    <a:schemeClr val="dk2"/>
                  </a:solidFill>
                  <a:latin typeface="Lato"/>
                  <a:ea typeface="Lato"/>
                  <a:cs typeface="Lato"/>
                  <a:sym typeface="Lato"/>
                </a:rPr>
                <a:t>𝜀* </a:t>
              </a:r>
              <a:r>
                <a:rPr lang="it" sz="800">
                  <a:solidFill>
                    <a:schemeClr val="dk2"/>
                  </a:solidFill>
                  <a:latin typeface="Lato"/>
                  <a:ea typeface="Lato"/>
                  <a:cs typeface="Lato"/>
                  <a:sym typeface="Lato"/>
                </a:rPr>
                <a:t>is done among a coarser grid</a:t>
              </a:r>
              <a:r>
                <a:rPr lang="it" sz="900">
                  <a:solidFill>
                    <a:schemeClr val="dk2"/>
                  </a:solidFill>
                  <a:latin typeface="Lato"/>
                  <a:ea typeface="Lato"/>
                  <a:cs typeface="Lato"/>
                  <a:sym typeface="Lato"/>
                </a:rPr>
                <a:t> </a:t>
              </a:r>
              <a:r>
                <a:rPr lang="it" sz="800">
                  <a:solidFill>
                    <a:schemeClr val="dk2"/>
                  </a:solidFill>
                  <a:latin typeface="Lato"/>
                  <a:ea typeface="Lato"/>
                  <a:cs typeface="Lato"/>
                  <a:sym typeface="Lato"/>
                </a:rPr>
                <a:t>— </a:t>
              </a:r>
              <a:r>
                <a:rPr lang="it" sz="1000">
                  <a:solidFill>
                    <a:schemeClr val="dk2"/>
                  </a:solidFill>
                  <a:latin typeface="Lato"/>
                  <a:ea typeface="Lato"/>
                  <a:cs typeface="Lato"/>
                  <a:sym typeface="Lato"/>
                </a:rPr>
                <a:t>[</a:t>
              </a:r>
              <a:r>
                <a:rPr lang="it" sz="900">
                  <a:solidFill>
                    <a:schemeClr val="dk2"/>
                  </a:solidFill>
                  <a:latin typeface="Lato"/>
                  <a:ea typeface="Lato"/>
                  <a:cs typeface="Lato"/>
                  <a:sym typeface="Lato"/>
                </a:rPr>
                <a:t>0.0025, 0.005, 0.01, 0.02, 0.04, 0.08</a:t>
              </a:r>
              <a:r>
                <a:rPr lang="it" sz="1000">
                  <a:solidFill>
                    <a:schemeClr val="dk2"/>
                  </a:solidFill>
                  <a:latin typeface="Lato"/>
                  <a:ea typeface="Lato"/>
                  <a:cs typeface="Lato"/>
                  <a:sym typeface="Lato"/>
                </a:rPr>
                <a:t>]</a:t>
              </a:r>
              <a:r>
                <a:rPr lang="it" sz="700">
                  <a:solidFill>
                    <a:schemeClr val="dk2"/>
                  </a:solidFill>
                  <a:latin typeface="Lato"/>
                  <a:ea typeface="Lato"/>
                  <a:cs typeface="Lato"/>
                  <a:sym typeface="Lato"/>
                </a:rPr>
                <a:t> </a:t>
              </a:r>
              <a:r>
                <a:rPr lang="it" sz="800">
                  <a:solidFill>
                    <a:schemeClr val="dk2"/>
                  </a:solidFill>
                  <a:latin typeface="Lato"/>
                  <a:ea typeface="Lato"/>
                  <a:cs typeface="Lato"/>
                  <a:sym typeface="Lato"/>
                </a:rPr>
                <a:t>—</a:t>
              </a:r>
              <a:r>
                <a:rPr lang="it" sz="700">
                  <a:solidFill>
                    <a:schemeClr val="dk2"/>
                  </a:solidFill>
                  <a:latin typeface="Lato"/>
                  <a:ea typeface="Lato"/>
                  <a:cs typeface="Lato"/>
                  <a:sym typeface="Lato"/>
                </a:rPr>
                <a:t> </a:t>
              </a:r>
              <a:r>
                <a:rPr lang="it" sz="800">
                  <a:solidFill>
                    <a:schemeClr val="dk2"/>
                  </a:solidFill>
                  <a:latin typeface="Lato"/>
                  <a:ea typeface="Lato"/>
                  <a:cs typeface="Lato"/>
                  <a:sym typeface="Lato"/>
                </a:rPr>
                <a:t>and does </a:t>
              </a:r>
              <a:r>
                <a:rPr lang="it" sz="800" i="1">
                  <a:solidFill>
                    <a:schemeClr val="dk2"/>
                  </a:solidFill>
                  <a:latin typeface="Lato"/>
                  <a:ea typeface="Lato"/>
                  <a:cs typeface="Lato"/>
                  <a:sym typeface="Lato"/>
                </a:rPr>
                <a:t>not</a:t>
              </a:r>
              <a:r>
                <a:rPr lang="it" sz="800">
                  <a:solidFill>
                    <a:schemeClr val="dk2"/>
                  </a:solidFill>
                  <a:latin typeface="Lato"/>
                  <a:ea typeface="Lato"/>
                  <a:cs typeface="Lato"/>
                  <a:sym typeface="Lato"/>
                </a:rPr>
                <a:t> require </a:t>
              </a:r>
              <a:r>
                <a:rPr lang="it" sz="800" i="1">
                  <a:solidFill>
                    <a:schemeClr val="dk2"/>
                  </a:solidFill>
                  <a:latin typeface="Lato"/>
                  <a:ea typeface="Lato"/>
                  <a:cs typeface="Lato"/>
                  <a:sym typeface="Lato"/>
                </a:rPr>
                <a:t>neither </a:t>
              </a:r>
              <a:r>
                <a:rPr lang="it" sz="800">
                  <a:solidFill>
                    <a:schemeClr val="dk2"/>
                  </a:solidFill>
                  <a:latin typeface="Lato"/>
                  <a:ea typeface="Lato"/>
                  <a:cs typeface="Lato"/>
                  <a:sym typeface="Lato"/>
                </a:rPr>
                <a:t>to access any performance metrics </a:t>
              </a:r>
              <a:r>
                <a:rPr lang="it" sz="800" i="1">
                  <a:solidFill>
                    <a:schemeClr val="dk2"/>
                  </a:solidFill>
                  <a:latin typeface="Lato"/>
                  <a:ea typeface="Lato"/>
                  <a:cs typeface="Lato"/>
                  <a:sym typeface="Lato"/>
                </a:rPr>
                <a:t>nor </a:t>
              </a:r>
              <a:r>
                <a:rPr lang="it" sz="800">
                  <a:solidFill>
                    <a:schemeClr val="dk2"/>
                  </a:solidFill>
                  <a:latin typeface="Lato"/>
                  <a:ea typeface="Lato"/>
                  <a:cs typeface="Lato"/>
                  <a:sym typeface="Lato"/>
                </a:rPr>
                <a:t>the class labels of the validation set.</a:t>
              </a:r>
              <a:r>
                <a:rPr lang="it" sz="900">
                  <a:latin typeface="Lato"/>
                  <a:ea typeface="Lato"/>
                  <a:cs typeface="Lato"/>
                  <a:sym typeface="Lato"/>
                </a:rPr>
                <a:t>  </a:t>
              </a:r>
              <a:endParaRPr sz="900" b="1">
                <a:latin typeface="Lato"/>
                <a:ea typeface="Lato"/>
                <a:cs typeface="Lato"/>
                <a:sym typeface="Lato"/>
              </a:endParaRPr>
            </a:p>
          </p:txBody>
        </p:sp>
        <p:cxnSp>
          <p:nvCxnSpPr>
            <p:cNvPr id="392" name="Google Shape;392;p26"/>
            <p:cNvCxnSpPr/>
            <p:nvPr/>
          </p:nvCxnSpPr>
          <p:spPr>
            <a:xfrm rot="10800000">
              <a:off x="2667582" y="4038881"/>
              <a:ext cx="1323000" cy="10500"/>
            </a:xfrm>
            <a:prstGeom prst="straightConnector1">
              <a:avLst/>
            </a:prstGeom>
            <a:noFill/>
            <a:ln w="9525" cap="flat" cmpd="sng">
              <a:solidFill>
                <a:srgbClr val="1D7E74"/>
              </a:solidFill>
              <a:prstDash val="solid"/>
              <a:round/>
              <a:headEnd type="none" w="sm" len="sm"/>
              <a:tailEnd type="oval" w="med" len="med"/>
            </a:ln>
          </p:spPr>
        </p:cxnSp>
      </p:grpSp>
      <p:grpSp>
        <p:nvGrpSpPr>
          <p:cNvPr id="393" name="Google Shape;393;p26"/>
          <p:cNvGrpSpPr/>
          <p:nvPr/>
        </p:nvGrpSpPr>
        <p:grpSpPr>
          <a:xfrm>
            <a:off x="4702677" y="2627338"/>
            <a:ext cx="3481223" cy="509068"/>
            <a:chOff x="5209825" y="1650146"/>
            <a:chExt cx="4679064" cy="311700"/>
          </a:xfrm>
        </p:grpSpPr>
        <p:sp>
          <p:nvSpPr>
            <p:cNvPr id="394" name="Google Shape;394;p26"/>
            <p:cNvSpPr txBox="1"/>
            <p:nvPr/>
          </p:nvSpPr>
          <p:spPr>
            <a:xfrm>
              <a:off x="6676489" y="1650146"/>
              <a:ext cx="3212400" cy="31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100">
                  <a:solidFill>
                    <a:schemeClr val="accent3"/>
                  </a:solidFill>
                  <a:latin typeface="Raleway"/>
                  <a:ea typeface="Raleway"/>
                  <a:cs typeface="Raleway"/>
                  <a:sym typeface="Raleway"/>
                </a:rPr>
                <a:t>04 - Search the best magnitude</a:t>
              </a:r>
              <a:endParaRPr sz="1100">
                <a:solidFill>
                  <a:schemeClr val="accent3"/>
                </a:solidFill>
                <a:latin typeface="Raleway"/>
                <a:ea typeface="Raleway"/>
                <a:cs typeface="Raleway"/>
                <a:sym typeface="Raleway"/>
              </a:endParaRPr>
            </a:p>
            <a:p>
              <a:pPr marL="0" lvl="0" indent="0" algn="l" rtl="0">
                <a:spcBef>
                  <a:spcPts val="0"/>
                </a:spcBef>
                <a:spcAft>
                  <a:spcPts val="0"/>
                </a:spcAft>
                <a:buNone/>
              </a:pPr>
              <a:endParaRPr sz="800" b="1">
                <a:latin typeface="Roboto"/>
                <a:ea typeface="Roboto"/>
                <a:cs typeface="Roboto"/>
                <a:sym typeface="Roboto"/>
              </a:endParaRPr>
            </a:p>
            <a:p>
              <a:pPr marL="0" lvl="0" indent="0" algn="l" rtl="0">
                <a:spcBef>
                  <a:spcPts val="0"/>
                </a:spcBef>
                <a:spcAft>
                  <a:spcPts val="1600"/>
                </a:spcAft>
                <a:buNone/>
              </a:pPr>
              <a:endParaRPr sz="800" b="1">
                <a:latin typeface="Roboto"/>
                <a:ea typeface="Roboto"/>
                <a:cs typeface="Roboto"/>
                <a:sym typeface="Roboto"/>
              </a:endParaRPr>
            </a:p>
          </p:txBody>
        </p:sp>
        <p:cxnSp>
          <p:nvCxnSpPr>
            <p:cNvPr id="395" name="Google Shape;395;p26"/>
            <p:cNvCxnSpPr/>
            <p:nvPr/>
          </p:nvCxnSpPr>
          <p:spPr>
            <a:xfrm>
              <a:off x="5209825" y="1705200"/>
              <a:ext cx="1286700" cy="0"/>
            </a:xfrm>
            <a:prstGeom prst="straightConnector1">
              <a:avLst/>
            </a:prstGeom>
            <a:noFill/>
            <a:ln w="9525" cap="flat" cmpd="sng">
              <a:solidFill>
                <a:srgbClr val="155B54"/>
              </a:solidFill>
              <a:prstDash val="solid"/>
              <a:round/>
              <a:headEnd type="none" w="sm" len="sm"/>
              <a:tailEnd type="oval" w="med" len="med"/>
            </a:ln>
          </p:spPr>
        </p:cxnSp>
      </p:grpSp>
      <p:grpSp>
        <p:nvGrpSpPr>
          <p:cNvPr id="396" name="Google Shape;396;p26"/>
          <p:cNvGrpSpPr/>
          <p:nvPr/>
        </p:nvGrpSpPr>
        <p:grpSpPr>
          <a:xfrm>
            <a:off x="4881416" y="4046875"/>
            <a:ext cx="3642234" cy="355334"/>
            <a:chOff x="5209825" y="3483848"/>
            <a:chExt cx="4895475" cy="477600"/>
          </a:xfrm>
        </p:grpSpPr>
        <p:sp>
          <p:nvSpPr>
            <p:cNvPr id="397" name="Google Shape;397;p26"/>
            <p:cNvSpPr txBox="1"/>
            <p:nvPr/>
          </p:nvSpPr>
          <p:spPr>
            <a:xfrm>
              <a:off x="6616900" y="3483848"/>
              <a:ext cx="3488400" cy="47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100">
                  <a:solidFill>
                    <a:schemeClr val="accent3"/>
                  </a:solidFill>
                  <a:latin typeface="Raleway"/>
                  <a:ea typeface="Raleway"/>
                  <a:cs typeface="Raleway"/>
                  <a:sym typeface="Raleway"/>
                </a:rPr>
                <a:t>03- Collect all the </a:t>
              </a:r>
              <a:r>
                <a:rPr lang="it" sz="1100" i="1">
                  <a:solidFill>
                    <a:schemeClr val="accent3"/>
                  </a:solidFill>
                  <a:latin typeface="Raleway"/>
                  <a:ea typeface="Raleway"/>
                  <a:cs typeface="Raleway"/>
                  <a:sym typeface="Raleway"/>
                </a:rPr>
                <a:t>calibrated </a:t>
              </a:r>
              <a:r>
                <a:rPr lang="it" sz="1100">
                  <a:solidFill>
                    <a:schemeClr val="accent3"/>
                  </a:solidFill>
                  <a:latin typeface="Raleway"/>
                  <a:ea typeface="Raleway"/>
                  <a:cs typeface="Raleway"/>
                  <a:sym typeface="Raleway"/>
                </a:rPr>
                <a:t>scores for</a:t>
              </a:r>
              <a:r>
                <a:rPr lang="it" sz="1100" i="1">
                  <a:solidFill>
                    <a:schemeClr val="accent3"/>
                  </a:solidFill>
                  <a:latin typeface="Raleway"/>
                  <a:ea typeface="Raleway"/>
                  <a:cs typeface="Raleway"/>
                  <a:sym typeface="Raleway"/>
                </a:rPr>
                <a:t> D</a:t>
              </a:r>
              <a:r>
                <a:rPr lang="it" sz="900" i="1">
                  <a:solidFill>
                    <a:schemeClr val="accent3"/>
                  </a:solidFill>
                  <a:latin typeface="Raleway"/>
                  <a:ea typeface="Raleway"/>
                  <a:cs typeface="Raleway"/>
                  <a:sym typeface="Raleway"/>
                </a:rPr>
                <a:t>val </a:t>
              </a:r>
              <a:r>
                <a:rPr lang="it" sz="1100">
                  <a:solidFill>
                    <a:schemeClr val="accent3"/>
                  </a:solidFill>
                  <a:latin typeface="Raleway"/>
                  <a:ea typeface="Raleway"/>
                  <a:cs typeface="Raleway"/>
                  <a:sym typeface="Raleway"/>
                </a:rPr>
                <a:t>testing the magnitudes along the grid. </a:t>
              </a:r>
              <a:endParaRPr sz="500">
                <a:solidFill>
                  <a:schemeClr val="accent3"/>
                </a:solidFill>
                <a:latin typeface="Raleway"/>
                <a:ea typeface="Raleway"/>
                <a:cs typeface="Raleway"/>
                <a:sym typeface="Raleway"/>
              </a:endParaRPr>
            </a:p>
          </p:txBody>
        </p:sp>
        <p:cxnSp>
          <p:nvCxnSpPr>
            <p:cNvPr id="398" name="Google Shape;398;p26"/>
            <p:cNvCxnSpPr/>
            <p:nvPr/>
          </p:nvCxnSpPr>
          <p:spPr>
            <a:xfrm>
              <a:off x="5209825" y="3648300"/>
              <a:ext cx="1286700" cy="0"/>
            </a:xfrm>
            <a:prstGeom prst="straightConnector1">
              <a:avLst/>
            </a:prstGeom>
            <a:noFill/>
            <a:ln w="9525" cap="flat" cmpd="sng">
              <a:solidFill>
                <a:srgbClr val="1B786E"/>
              </a:solidFill>
              <a:prstDash val="solid"/>
              <a:round/>
              <a:headEnd type="none" w="sm" len="sm"/>
              <a:tailEnd type="oval" w="med" len="med"/>
            </a:ln>
          </p:spPr>
        </p:cxnSp>
      </p:grpSp>
      <p:sp>
        <p:nvSpPr>
          <p:cNvPr id="399" name="Google Shape;399;p26"/>
          <p:cNvSpPr txBox="1"/>
          <p:nvPr/>
        </p:nvSpPr>
        <p:spPr>
          <a:xfrm>
            <a:off x="5178876" y="602075"/>
            <a:ext cx="23745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t" sz="800" i="1">
                <a:latin typeface="Lato"/>
                <a:ea typeface="Lato"/>
                <a:cs typeface="Lato"/>
                <a:sym typeface="Lato"/>
              </a:rPr>
              <a:t>Literally from  the paper: “we argue that a ε which makes a large score increase for in-distribution data should be sufficient to create a distinction in score”.</a:t>
            </a:r>
            <a:endParaRPr sz="800" i="1">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1243</Words>
  <Application>Microsoft Macintosh PowerPoint</Application>
  <PresentationFormat>Presentazione su schermo (16:9)</PresentationFormat>
  <Paragraphs>132</Paragraphs>
  <Slides>13</Slides>
  <Notes>13</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13</vt:i4>
      </vt:variant>
    </vt:vector>
  </HeadingPairs>
  <TitlesOfParts>
    <vt:vector size="19" baseType="lpstr">
      <vt:lpstr>Raleway</vt:lpstr>
      <vt:lpstr>Roboto</vt:lpstr>
      <vt:lpstr>Spectral</vt:lpstr>
      <vt:lpstr>Lato</vt:lpstr>
      <vt:lpstr>Arial</vt:lpstr>
      <vt:lpstr>Streamline</vt:lpstr>
      <vt:lpstr>Generalized ODIN: Detecting out-of-distribution image without learning from out-of-distribution data</vt:lpstr>
      <vt:lpstr>One step back: OOD detection in classification</vt:lpstr>
      <vt:lpstr>Hendrycks baseline (2017)</vt:lpstr>
      <vt:lpstr>ODIN: a new state-of-the-art (2018)</vt:lpstr>
      <vt:lpstr>ODIN: a new state-of-the-art (2018)</vt:lpstr>
      <vt:lpstr>Generalized ODIN: OOD data? No, thanks!</vt:lpstr>
      <vt:lpstr>Method: decomposed confidence</vt:lpstr>
      <vt:lpstr>Method: decomposed confidence</vt:lpstr>
      <vt:lpstr>Method: modified input pre-processing (IPP)</vt:lpstr>
      <vt:lpstr>Method: performance metric evaluation</vt:lpstr>
      <vt:lpstr>Experimental results</vt:lpstr>
      <vt:lpstr>Experimental results</vt:lpstr>
      <vt:lpstr>Thanks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Generalized ODIN: Detecting out-of-distribution image without learning from out-of-distribution data</dc:title>
  <cp:lastModifiedBy>Michele Masciavè</cp:lastModifiedBy>
  <cp:revision>1</cp:revision>
  <dcterms:modified xsi:type="dcterms:W3CDTF">2022-03-23T11:46:07Z</dcterms:modified>
</cp:coreProperties>
</file>